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3" r:id="rId2"/>
    <p:sldId id="310" r:id="rId3"/>
    <p:sldId id="285" r:id="rId4"/>
    <p:sldId id="284" r:id="rId5"/>
    <p:sldId id="312" r:id="rId6"/>
    <p:sldId id="311" r:id="rId7"/>
    <p:sldId id="286" r:id="rId8"/>
    <p:sldId id="287" r:id="rId9"/>
    <p:sldId id="288" r:id="rId10"/>
    <p:sldId id="269" r:id="rId11"/>
    <p:sldId id="289" r:id="rId12"/>
    <p:sldId id="272" r:id="rId13"/>
    <p:sldId id="278" r:id="rId14"/>
    <p:sldId id="280" r:id="rId15"/>
    <p:sldId id="279" r:id="rId16"/>
    <p:sldId id="290" r:id="rId17"/>
    <p:sldId id="291" r:id="rId18"/>
    <p:sldId id="292" r:id="rId19"/>
    <p:sldId id="293" r:id="rId20"/>
    <p:sldId id="294" r:id="rId21"/>
    <p:sldId id="313" r:id="rId22"/>
    <p:sldId id="315" r:id="rId23"/>
    <p:sldId id="314" r:id="rId24"/>
    <p:sldId id="298" r:id="rId25"/>
    <p:sldId id="273" r:id="rId26"/>
    <p:sldId id="276" r:id="rId27"/>
    <p:sldId id="299" r:id="rId28"/>
    <p:sldId id="296" r:id="rId29"/>
    <p:sldId id="297" r:id="rId30"/>
    <p:sldId id="317" r:id="rId31"/>
    <p:sldId id="318" r:id="rId32"/>
    <p:sldId id="316" r:id="rId33"/>
    <p:sldId id="300" r:id="rId34"/>
    <p:sldId id="305" r:id="rId35"/>
    <p:sldId id="301" r:id="rId36"/>
    <p:sldId id="306" r:id="rId37"/>
    <p:sldId id="302" r:id="rId38"/>
    <p:sldId id="307" r:id="rId39"/>
    <p:sldId id="303" r:id="rId40"/>
    <p:sldId id="304" r:id="rId41"/>
    <p:sldId id="308" r:id="rId42"/>
    <p:sldId id="309" r:id="rId43"/>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111" d="100"/>
          <a:sy n="111" d="100"/>
        </p:scale>
        <p:origin x="456"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7DC9B-B63A-7595-7A56-076D0E282AC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871F272-7D7A-B73F-A681-32301A8B1B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B49E62E-E7F8-00CF-4FCC-7DD3CE45878F}"/>
              </a:ext>
            </a:extLst>
          </p:cNvPr>
          <p:cNvSpPr>
            <a:spLocks noGrp="1"/>
          </p:cNvSpPr>
          <p:nvPr>
            <p:ph type="dt" sz="half" idx="10"/>
          </p:nvPr>
        </p:nvSpPr>
        <p:spPr/>
        <p:txBody>
          <a:bodyPr/>
          <a:lstStyle/>
          <a:p>
            <a:fld id="{ACF8BB6B-A5B8-4096-B073-034BBB00B080}" type="datetimeFigureOut">
              <a:rPr lang="en-US" smtClean="0"/>
              <a:t>3/22/2024</a:t>
            </a:fld>
            <a:endParaRPr lang="en-US"/>
          </a:p>
        </p:txBody>
      </p:sp>
      <p:sp>
        <p:nvSpPr>
          <p:cNvPr id="5" name="Footer Placeholder 4">
            <a:extLst>
              <a:ext uri="{FF2B5EF4-FFF2-40B4-BE49-F238E27FC236}">
                <a16:creationId xmlns:a16="http://schemas.microsoft.com/office/drawing/2014/main" id="{C58FF77C-4B7B-00DF-C5C2-A245C6773F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B405E8-111F-94C2-B1C2-92C417EB4A0C}"/>
              </a:ext>
            </a:extLst>
          </p:cNvPr>
          <p:cNvSpPr>
            <a:spLocks noGrp="1"/>
          </p:cNvSpPr>
          <p:nvPr>
            <p:ph type="sldNum" sz="quarter" idx="12"/>
          </p:nvPr>
        </p:nvSpPr>
        <p:spPr/>
        <p:txBody>
          <a:bodyPr/>
          <a:lstStyle/>
          <a:p>
            <a:fld id="{4C94EF28-6E82-4D22-A8C1-A1466404FC47}" type="slidenum">
              <a:rPr lang="en-US" smtClean="0"/>
              <a:t>‹#›</a:t>
            </a:fld>
            <a:endParaRPr lang="en-US"/>
          </a:p>
        </p:txBody>
      </p:sp>
    </p:spTree>
    <p:extLst>
      <p:ext uri="{BB962C8B-B14F-4D97-AF65-F5344CB8AC3E}">
        <p14:creationId xmlns:p14="http://schemas.microsoft.com/office/powerpoint/2010/main" val="3253970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036BB-36FF-0063-056C-34B1F4D8FC9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634C4D1-D6CD-811A-804D-754E9DAC5C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FD721A-E626-D342-B314-8E18415D0353}"/>
              </a:ext>
            </a:extLst>
          </p:cNvPr>
          <p:cNvSpPr>
            <a:spLocks noGrp="1"/>
          </p:cNvSpPr>
          <p:nvPr>
            <p:ph type="dt" sz="half" idx="10"/>
          </p:nvPr>
        </p:nvSpPr>
        <p:spPr/>
        <p:txBody>
          <a:bodyPr/>
          <a:lstStyle/>
          <a:p>
            <a:fld id="{ACF8BB6B-A5B8-4096-B073-034BBB00B080}" type="datetimeFigureOut">
              <a:rPr lang="en-US" smtClean="0"/>
              <a:t>3/22/2024</a:t>
            </a:fld>
            <a:endParaRPr lang="en-US"/>
          </a:p>
        </p:txBody>
      </p:sp>
      <p:sp>
        <p:nvSpPr>
          <p:cNvPr id="5" name="Footer Placeholder 4">
            <a:extLst>
              <a:ext uri="{FF2B5EF4-FFF2-40B4-BE49-F238E27FC236}">
                <a16:creationId xmlns:a16="http://schemas.microsoft.com/office/drawing/2014/main" id="{581D523F-D6CF-08A1-D829-3292075618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EDA086-EB0A-2368-4A24-EA3A73F8FAFB}"/>
              </a:ext>
            </a:extLst>
          </p:cNvPr>
          <p:cNvSpPr>
            <a:spLocks noGrp="1"/>
          </p:cNvSpPr>
          <p:nvPr>
            <p:ph type="sldNum" sz="quarter" idx="12"/>
          </p:nvPr>
        </p:nvSpPr>
        <p:spPr/>
        <p:txBody>
          <a:bodyPr/>
          <a:lstStyle/>
          <a:p>
            <a:fld id="{4C94EF28-6E82-4D22-A8C1-A1466404FC47}" type="slidenum">
              <a:rPr lang="en-US" smtClean="0"/>
              <a:t>‹#›</a:t>
            </a:fld>
            <a:endParaRPr lang="en-US"/>
          </a:p>
        </p:txBody>
      </p:sp>
    </p:spTree>
    <p:extLst>
      <p:ext uri="{BB962C8B-B14F-4D97-AF65-F5344CB8AC3E}">
        <p14:creationId xmlns:p14="http://schemas.microsoft.com/office/powerpoint/2010/main" val="2152966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633516D-772D-992E-3E55-91AF778172A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9DB7F55-A191-DCF8-1A9B-6AEB3F973F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CD5D13-B76F-C34C-CB06-C25A62006B25}"/>
              </a:ext>
            </a:extLst>
          </p:cNvPr>
          <p:cNvSpPr>
            <a:spLocks noGrp="1"/>
          </p:cNvSpPr>
          <p:nvPr>
            <p:ph type="dt" sz="half" idx="10"/>
          </p:nvPr>
        </p:nvSpPr>
        <p:spPr/>
        <p:txBody>
          <a:bodyPr/>
          <a:lstStyle/>
          <a:p>
            <a:fld id="{ACF8BB6B-A5B8-4096-B073-034BBB00B080}" type="datetimeFigureOut">
              <a:rPr lang="en-US" smtClean="0"/>
              <a:t>3/22/2024</a:t>
            </a:fld>
            <a:endParaRPr lang="en-US"/>
          </a:p>
        </p:txBody>
      </p:sp>
      <p:sp>
        <p:nvSpPr>
          <p:cNvPr id="5" name="Footer Placeholder 4">
            <a:extLst>
              <a:ext uri="{FF2B5EF4-FFF2-40B4-BE49-F238E27FC236}">
                <a16:creationId xmlns:a16="http://schemas.microsoft.com/office/drawing/2014/main" id="{5104065A-6CCC-FD29-27BB-75DD64C202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70C7A8-22F9-0EC0-B55F-F00B57A547A7}"/>
              </a:ext>
            </a:extLst>
          </p:cNvPr>
          <p:cNvSpPr>
            <a:spLocks noGrp="1"/>
          </p:cNvSpPr>
          <p:nvPr>
            <p:ph type="sldNum" sz="quarter" idx="12"/>
          </p:nvPr>
        </p:nvSpPr>
        <p:spPr/>
        <p:txBody>
          <a:bodyPr/>
          <a:lstStyle/>
          <a:p>
            <a:fld id="{4C94EF28-6E82-4D22-A8C1-A1466404FC47}" type="slidenum">
              <a:rPr lang="en-US" smtClean="0"/>
              <a:t>‹#›</a:t>
            </a:fld>
            <a:endParaRPr lang="en-US"/>
          </a:p>
        </p:txBody>
      </p:sp>
    </p:spTree>
    <p:extLst>
      <p:ext uri="{BB962C8B-B14F-4D97-AF65-F5344CB8AC3E}">
        <p14:creationId xmlns:p14="http://schemas.microsoft.com/office/powerpoint/2010/main" val="1071390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59210-9D9B-D6F7-7DB5-3DB774F005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141C8C-FE35-0499-85A6-0F1CAAD0BD9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BA897A-7C2A-CFEF-A71D-3908ACD06EBA}"/>
              </a:ext>
            </a:extLst>
          </p:cNvPr>
          <p:cNvSpPr>
            <a:spLocks noGrp="1"/>
          </p:cNvSpPr>
          <p:nvPr>
            <p:ph type="dt" sz="half" idx="10"/>
          </p:nvPr>
        </p:nvSpPr>
        <p:spPr/>
        <p:txBody>
          <a:bodyPr/>
          <a:lstStyle/>
          <a:p>
            <a:fld id="{ACF8BB6B-A5B8-4096-B073-034BBB00B080}" type="datetimeFigureOut">
              <a:rPr lang="en-US" smtClean="0"/>
              <a:t>3/22/2024</a:t>
            </a:fld>
            <a:endParaRPr lang="en-US"/>
          </a:p>
        </p:txBody>
      </p:sp>
      <p:sp>
        <p:nvSpPr>
          <p:cNvPr id="5" name="Footer Placeholder 4">
            <a:extLst>
              <a:ext uri="{FF2B5EF4-FFF2-40B4-BE49-F238E27FC236}">
                <a16:creationId xmlns:a16="http://schemas.microsoft.com/office/drawing/2014/main" id="{EA66F345-F021-53ED-2D05-8BA4B3AA98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FED9F6-09BE-F882-0EC5-7A574E4B101A}"/>
              </a:ext>
            </a:extLst>
          </p:cNvPr>
          <p:cNvSpPr>
            <a:spLocks noGrp="1"/>
          </p:cNvSpPr>
          <p:nvPr>
            <p:ph type="sldNum" sz="quarter" idx="12"/>
          </p:nvPr>
        </p:nvSpPr>
        <p:spPr/>
        <p:txBody>
          <a:bodyPr/>
          <a:lstStyle/>
          <a:p>
            <a:fld id="{4C94EF28-6E82-4D22-A8C1-A1466404FC47}" type="slidenum">
              <a:rPr lang="en-US" smtClean="0"/>
              <a:t>‹#›</a:t>
            </a:fld>
            <a:endParaRPr lang="en-US"/>
          </a:p>
        </p:txBody>
      </p:sp>
    </p:spTree>
    <p:extLst>
      <p:ext uri="{BB962C8B-B14F-4D97-AF65-F5344CB8AC3E}">
        <p14:creationId xmlns:p14="http://schemas.microsoft.com/office/powerpoint/2010/main" val="217414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54AE3-E606-6642-E735-2A29CED51A3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C88A307-A2E9-E68A-5C94-FAD0FFE392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1BC92E9-4356-DA21-BA9C-4CDF1FFF6D1D}"/>
              </a:ext>
            </a:extLst>
          </p:cNvPr>
          <p:cNvSpPr>
            <a:spLocks noGrp="1"/>
          </p:cNvSpPr>
          <p:nvPr>
            <p:ph type="dt" sz="half" idx="10"/>
          </p:nvPr>
        </p:nvSpPr>
        <p:spPr/>
        <p:txBody>
          <a:bodyPr/>
          <a:lstStyle/>
          <a:p>
            <a:fld id="{ACF8BB6B-A5B8-4096-B073-034BBB00B080}" type="datetimeFigureOut">
              <a:rPr lang="en-US" smtClean="0"/>
              <a:t>3/22/2024</a:t>
            </a:fld>
            <a:endParaRPr lang="en-US"/>
          </a:p>
        </p:txBody>
      </p:sp>
      <p:sp>
        <p:nvSpPr>
          <p:cNvPr id="5" name="Footer Placeholder 4">
            <a:extLst>
              <a:ext uri="{FF2B5EF4-FFF2-40B4-BE49-F238E27FC236}">
                <a16:creationId xmlns:a16="http://schemas.microsoft.com/office/drawing/2014/main" id="{3CC4AEC6-AE89-B8C8-2BB6-E23A4BAA4F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4A5CF1-475E-6D0E-EF17-3DCBCCD7A52F}"/>
              </a:ext>
            </a:extLst>
          </p:cNvPr>
          <p:cNvSpPr>
            <a:spLocks noGrp="1"/>
          </p:cNvSpPr>
          <p:nvPr>
            <p:ph type="sldNum" sz="quarter" idx="12"/>
          </p:nvPr>
        </p:nvSpPr>
        <p:spPr/>
        <p:txBody>
          <a:bodyPr/>
          <a:lstStyle/>
          <a:p>
            <a:fld id="{4C94EF28-6E82-4D22-A8C1-A1466404FC47}" type="slidenum">
              <a:rPr lang="en-US" smtClean="0"/>
              <a:t>‹#›</a:t>
            </a:fld>
            <a:endParaRPr lang="en-US"/>
          </a:p>
        </p:txBody>
      </p:sp>
    </p:spTree>
    <p:extLst>
      <p:ext uri="{BB962C8B-B14F-4D97-AF65-F5344CB8AC3E}">
        <p14:creationId xmlns:p14="http://schemas.microsoft.com/office/powerpoint/2010/main" val="1348285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41307-D3F1-9671-E548-482685E9F4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4324DCD-F232-4C51-A1A4-FD7911F35F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5B1D59B-710A-BBB8-045C-06A232FC90E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6D97688-3379-D399-8820-CAFB431D36EB}"/>
              </a:ext>
            </a:extLst>
          </p:cNvPr>
          <p:cNvSpPr>
            <a:spLocks noGrp="1"/>
          </p:cNvSpPr>
          <p:nvPr>
            <p:ph type="dt" sz="half" idx="10"/>
          </p:nvPr>
        </p:nvSpPr>
        <p:spPr/>
        <p:txBody>
          <a:bodyPr/>
          <a:lstStyle/>
          <a:p>
            <a:fld id="{ACF8BB6B-A5B8-4096-B073-034BBB00B080}" type="datetimeFigureOut">
              <a:rPr lang="en-US" smtClean="0"/>
              <a:t>3/22/2024</a:t>
            </a:fld>
            <a:endParaRPr lang="en-US"/>
          </a:p>
        </p:txBody>
      </p:sp>
      <p:sp>
        <p:nvSpPr>
          <p:cNvPr id="6" name="Footer Placeholder 5">
            <a:extLst>
              <a:ext uri="{FF2B5EF4-FFF2-40B4-BE49-F238E27FC236}">
                <a16:creationId xmlns:a16="http://schemas.microsoft.com/office/drawing/2014/main" id="{B00F6CDD-7D96-1B9C-D1A3-F14CC46796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BE11B5-49C4-BB12-6D96-5FDC6AD73ACB}"/>
              </a:ext>
            </a:extLst>
          </p:cNvPr>
          <p:cNvSpPr>
            <a:spLocks noGrp="1"/>
          </p:cNvSpPr>
          <p:nvPr>
            <p:ph type="sldNum" sz="quarter" idx="12"/>
          </p:nvPr>
        </p:nvSpPr>
        <p:spPr/>
        <p:txBody>
          <a:bodyPr/>
          <a:lstStyle/>
          <a:p>
            <a:fld id="{4C94EF28-6E82-4D22-A8C1-A1466404FC47}" type="slidenum">
              <a:rPr lang="en-US" smtClean="0"/>
              <a:t>‹#›</a:t>
            </a:fld>
            <a:endParaRPr lang="en-US"/>
          </a:p>
        </p:txBody>
      </p:sp>
    </p:spTree>
    <p:extLst>
      <p:ext uri="{BB962C8B-B14F-4D97-AF65-F5344CB8AC3E}">
        <p14:creationId xmlns:p14="http://schemas.microsoft.com/office/powerpoint/2010/main" val="1206897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7306A-0571-1BFC-6943-FD0EC80EB96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799F586-5D47-B870-D5F5-0F45E4EB5B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FCF6C86-F48F-E308-1BAB-E651F913E1C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069330B-459E-39E4-A702-332BAED9BB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7E818B8-2575-91D7-F66C-CC2947551BA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FF5C5A-1EB1-15B5-C50C-EA5D35B7E7E5}"/>
              </a:ext>
            </a:extLst>
          </p:cNvPr>
          <p:cNvSpPr>
            <a:spLocks noGrp="1"/>
          </p:cNvSpPr>
          <p:nvPr>
            <p:ph type="dt" sz="half" idx="10"/>
          </p:nvPr>
        </p:nvSpPr>
        <p:spPr/>
        <p:txBody>
          <a:bodyPr/>
          <a:lstStyle/>
          <a:p>
            <a:fld id="{ACF8BB6B-A5B8-4096-B073-034BBB00B080}" type="datetimeFigureOut">
              <a:rPr lang="en-US" smtClean="0"/>
              <a:t>3/22/2024</a:t>
            </a:fld>
            <a:endParaRPr lang="en-US"/>
          </a:p>
        </p:txBody>
      </p:sp>
      <p:sp>
        <p:nvSpPr>
          <p:cNvPr id="8" name="Footer Placeholder 7">
            <a:extLst>
              <a:ext uri="{FF2B5EF4-FFF2-40B4-BE49-F238E27FC236}">
                <a16:creationId xmlns:a16="http://schemas.microsoft.com/office/drawing/2014/main" id="{B8566314-5067-FFA9-78BB-5B2AD8E836F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017C89-F68C-FADD-9044-D5A7B08BA2F4}"/>
              </a:ext>
            </a:extLst>
          </p:cNvPr>
          <p:cNvSpPr>
            <a:spLocks noGrp="1"/>
          </p:cNvSpPr>
          <p:nvPr>
            <p:ph type="sldNum" sz="quarter" idx="12"/>
          </p:nvPr>
        </p:nvSpPr>
        <p:spPr/>
        <p:txBody>
          <a:bodyPr/>
          <a:lstStyle/>
          <a:p>
            <a:fld id="{4C94EF28-6E82-4D22-A8C1-A1466404FC47}" type="slidenum">
              <a:rPr lang="en-US" smtClean="0"/>
              <a:t>‹#›</a:t>
            </a:fld>
            <a:endParaRPr lang="en-US"/>
          </a:p>
        </p:txBody>
      </p:sp>
    </p:spTree>
    <p:extLst>
      <p:ext uri="{BB962C8B-B14F-4D97-AF65-F5344CB8AC3E}">
        <p14:creationId xmlns:p14="http://schemas.microsoft.com/office/powerpoint/2010/main" val="1935931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EC90B-4E17-88FF-622E-607B82F7117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07EFD0-88E0-1B92-14FF-DD48E06A687B}"/>
              </a:ext>
            </a:extLst>
          </p:cNvPr>
          <p:cNvSpPr>
            <a:spLocks noGrp="1"/>
          </p:cNvSpPr>
          <p:nvPr>
            <p:ph type="dt" sz="half" idx="10"/>
          </p:nvPr>
        </p:nvSpPr>
        <p:spPr/>
        <p:txBody>
          <a:bodyPr/>
          <a:lstStyle/>
          <a:p>
            <a:fld id="{ACF8BB6B-A5B8-4096-B073-034BBB00B080}" type="datetimeFigureOut">
              <a:rPr lang="en-US" smtClean="0"/>
              <a:t>3/22/2024</a:t>
            </a:fld>
            <a:endParaRPr lang="en-US"/>
          </a:p>
        </p:txBody>
      </p:sp>
      <p:sp>
        <p:nvSpPr>
          <p:cNvPr id="4" name="Footer Placeholder 3">
            <a:extLst>
              <a:ext uri="{FF2B5EF4-FFF2-40B4-BE49-F238E27FC236}">
                <a16:creationId xmlns:a16="http://schemas.microsoft.com/office/drawing/2014/main" id="{9094B734-7407-5251-406B-DF892DA6C7B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525EBBC-29CB-5369-EAAC-83E9A5A58297}"/>
              </a:ext>
            </a:extLst>
          </p:cNvPr>
          <p:cNvSpPr>
            <a:spLocks noGrp="1"/>
          </p:cNvSpPr>
          <p:nvPr>
            <p:ph type="sldNum" sz="quarter" idx="12"/>
          </p:nvPr>
        </p:nvSpPr>
        <p:spPr/>
        <p:txBody>
          <a:bodyPr/>
          <a:lstStyle/>
          <a:p>
            <a:fld id="{4C94EF28-6E82-4D22-A8C1-A1466404FC47}" type="slidenum">
              <a:rPr lang="en-US" smtClean="0"/>
              <a:t>‹#›</a:t>
            </a:fld>
            <a:endParaRPr lang="en-US"/>
          </a:p>
        </p:txBody>
      </p:sp>
    </p:spTree>
    <p:extLst>
      <p:ext uri="{BB962C8B-B14F-4D97-AF65-F5344CB8AC3E}">
        <p14:creationId xmlns:p14="http://schemas.microsoft.com/office/powerpoint/2010/main" val="3245622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5A0D4C-FFE2-9F60-0C3F-BA477CCB1D5C}"/>
              </a:ext>
            </a:extLst>
          </p:cNvPr>
          <p:cNvSpPr>
            <a:spLocks noGrp="1"/>
          </p:cNvSpPr>
          <p:nvPr>
            <p:ph type="dt" sz="half" idx="10"/>
          </p:nvPr>
        </p:nvSpPr>
        <p:spPr/>
        <p:txBody>
          <a:bodyPr/>
          <a:lstStyle/>
          <a:p>
            <a:fld id="{ACF8BB6B-A5B8-4096-B073-034BBB00B080}" type="datetimeFigureOut">
              <a:rPr lang="en-US" smtClean="0"/>
              <a:t>3/22/2024</a:t>
            </a:fld>
            <a:endParaRPr lang="en-US"/>
          </a:p>
        </p:txBody>
      </p:sp>
      <p:sp>
        <p:nvSpPr>
          <p:cNvPr id="3" name="Footer Placeholder 2">
            <a:extLst>
              <a:ext uri="{FF2B5EF4-FFF2-40B4-BE49-F238E27FC236}">
                <a16:creationId xmlns:a16="http://schemas.microsoft.com/office/drawing/2014/main" id="{DB5D8E20-C6EA-6DEF-8CF0-440A01208EB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087A965-7BBF-E0D9-E0FD-3B9350F7E944}"/>
              </a:ext>
            </a:extLst>
          </p:cNvPr>
          <p:cNvSpPr>
            <a:spLocks noGrp="1"/>
          </p:cNvSpPr>
          <p:nvPr>
            <p:ph type="sldNum" sz="quarter" idx="12"/>
          </p:nvPr>
        </p:nvSpPr>
        <p:spPr/>
        <p:txBody>
          <a:bodyPr/>
          <a:lstStyle/>
          <a:p>
            <a:fld id="{4C94EF28-6E82-4D22-A8C1-A1466404FC47}" type="slidenum">
              <a:rPr lang="en-US" smtClean="0"/>
              <a:t>‹#›</a:t>
            </a:fld>
            <a:endParaRPr lang="en-US"/>
          </a:p>
        </p:txBody>
      </p:sp>
    </p:spTree>
    <p:extLst>
      <p:ext uri="{BB962C8B-B14F-4D97-AF65-F5344CB8AC3E}">
        <p14:creationId xmlns:p14="http://schemas.microsoft.com/office/powerpoint/2010/main" val="1277904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4E9CB-C495-FDEB-72D1-6DEC9B4DDC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854A73B-C29A-0BF6-A363-3895223480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DEB66DE-BCC3-0968-5D0C-B7C618B435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041D4D-82C1-B7B0-6CD2-014CFC98D9DA}"/>
              </a:ext>
            </a:extLst>
          </p:cNvPr>
          <p:cNvSpPr>
            <a:spLocks noGrp="1"/>
          </p:cNvSpPr>
          <p:nvPr>
            <p:ph type="dt" sz="half" idx="10"/>
          </p:nvPr>
        </p:nvSpPr>
        <p:spPr/>
        <p:txBody>
          <a:bodyPr/>
          <a:lstStyle/>
          <a:p>
            <a:fld id="{ACF8BB6B-A5B8-4096-B073-034BBB00B080}" type="datetimeFigureOut">
              <a:rPr lang="en-US" smtClean="0"/>
              <a:t>3/22/2024</a:t>
            </a:fld>
            <a:endParaRPr lang="en-US"/>
          </a:p>
        </p:txBody>
      </p:sp>
      <p:sp>
        <p:nvSpPr>
          <p:cNvPr id="6" name="Footer Placeholder 5">
            <a:extLst>
              <a:ext uri="{FF2B5EF4-FFF2-40B4-BE49-F238E27FC236}">
                <a16:creationId xmlns:a16="http://schemas.microsoft.com/office/drawing/2014/main" id="{3F6BDF7E-1010-804D-3CEC-C6D6206A5D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7742EB-9BF4-7A8C-6C77-5464A592D64B}"/>
              </a:ext>
            </a:extLst>
          </p:cNvPr>
          <p:cNvSpPr>
            <a:spLocks noGrp="1"/>
          </p:cNvSpPr>
          <p:nvPr>
            <p:ph type="sldNum" sz="quarter" idx="12"/>
          </p:nvPr>
        </p:nvSpPr>
        <p:spPr/>
        <p:txBody>
          <a:bodyPr/>
          <a:lstStyle/>
          <a:p>
            <a:fld id="{4C94EF28-6E82-4D22-A8C1-A1466404FC47}" type="slidenum">
              <a:rPr lang="en-US" smtClean="0"/>
              <a:t>‹#›</a:t>
            </a:fld>
            <a:endParaRPr lang="en-US"/>
          </a:p>
        </p:txBody>
      </p:sp>
    </p:spTree>
    <p:extLst>
      <p:ext uri="{BB962C8B-B14F-4D97-AF65-F5344CB8AC3E}">
        <p14:creationId xmlns:p14="http://schemas.microsoft.com/office/powerpoint/2010/main" val="112207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05F7F-CC22-4122-9901-F11369E97A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5649E0-F445-DD55-26FC-CE9D2FFB41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53D7B39-8BE2-D2EA-1FE6-A1C64E4EC3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050696-A23F-2A48-044A-B4ED515432EF}"/>
              </a:ext>
            </a:extLst>
          </p:cNvPr>
          <p:cNvSpPr>
            <a:spLocks noGrp="1"/>
          </p:cNvSpPr>
          <p:nvPr>
            <p:ph type="dt" sz="half" idx="10"/>
          </p:nvPr>
        </p:nvSpPr>
        <p:spPr/>
        <p:txBody>
          <a:bodyPr/>
          <a:lstStyle/>
          <a:p>
            <a:fld id="{ACF8BB6B-A5B8-4096-B073-034BBB00B080}" type="datetimeFigureOut">
              <a:rPr lang="en-US" smtClean="0"/>
              <a:t>3/22/2024</a:t>
            </a:fld>
            <a:endParaRPr lang="en-US"/>
          </a:p>
        </p:txBody>
      </p:sp>
      <p:sp>
        <p:nvSpPr>
          <p:cNvPr id="6" name="Footer Placeholder 5">
            <a:extLst>
              <a:ext uri="{FF2B5EF4-FFF2-40B4-BE49-F238E27FC236}">
                <a16:creationId xmlns:a16="http://schemas.microsoft.com/office/drawing/2014/main" id="{F5DFB6FE-C3A2-A270-27A1-E5E34DEA58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76ABF-938E-FB6E-6C6E-8865758A6E09}"/>
              </a:ext>
            </a:extLst>
          </p:cNvPr>
          <p:cNvSpPr>
            <a:spLocks noGrp="1"/>
          </p:cNvSpPr>
          <p:nvPr>
            <p:ph type="sldNum" sz="quarter" idx="12"/>
          </p:nvPr>
        </p:nvSpPr>
        <p:spPr/>
        <p:txBody>
          <a:bodyPr/>
          <a:lstStyle/>
          <a:p>
            <a:fld id="{4C94EF28-6E82-4D22-A8C1-A1466404FC47}" type="slidenum">
              <a:rPr lang="en-US" smtClean="0"/>
              <a:t>‹#›</a:t>
            </a:fld>
            <a:endParaRPr lang="en-US"/>
          </a:p>
        </p:txBody>
      </p:sp>
    </p:spTree>
    <p:extLst>
      <p:ext uri="{BB962C8B-B14F-4D97-AF65-F5344CB8AC3E}">
        <p14:creationId xmlns:p14="http://schemas.microsoft.com/office/powerpoint/2010/main" val="3234341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B2C0AA-A02F-DFDE-9F97-CC7891E790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14EAF7C-9AF1-2069-8977-69C02568AB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BD7F87-596E-1C3D-54D4-933E0DDC12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F8BB6B-A5B8-4096-B073-034BBB00B080}" type="datetimeFigureOut">
              <a:rPr lang="en-US" smtClean="0"/>
              <a:t>3/22/2024</a:t>
            </a:fld>
            <a:endParaRPr lang="en-US"/>
          </a:p>
        </p:txBody>
      </p:sp>
      <p:sp>
        <p:nvSpPr>
          <p:cNvPr id="5" name="Footer Placeholder 4">
            <a:extLst>
              <a:ext uri="{FF2B5EF4-FFF2-40B4-BE49-F238E27FC236}">
                <a16:creationId xmlns:a16="http://schemas.microsoft.com/office/drawing/2014/main" id="{27944F2E-35E2-1C37-A17D-2F10F399E1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5B9399D-B2E5-EB29-6BD3-95E94988B1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94EF28-6E82-4D22-A8C1-A1466404FC47}" type="slidenum">
              <a:rPr lang="en-US" smtClean="0"/>
              <a:t>‹#›</a:t>
            </a:fld>
            <a:endParaRPr lang="en-US"/>
          </a:p>
        </p:txBody>
      </p:sp>
    </p:spTree>
    <p:extLst>
      <p:ext uri="{BB962C8B-B14F-4D97-AF65-F5344CB8AC3E}">
        <p14:creationId xmlns:p14="http://schemas.microsoft.com/office/powerpoint/2010/main" val="25787930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a:solidFill>
                  <a:srgbClr val="FFFFFF"/>
                </a:solidFill>
              </a:rPr>
              <a:t>Cherokee Verbs</a:t>
            </a:r>
          </a:p>
        </p:txBody>
      </p:sp>
      <p:sp>
        <p:nvSpPr>
          <p:cNvPr id="3" name="Content Placeholder 2">
            <a:extLst>
              <a:ext uri="{FF2B5EF4-FFF2-40B4-BE49-F238E27FC236}">
                <a16:creationId xmlns:a16="http://schemas.microsoft.com/office/drawing/2014/main" id="{A6710211-E94A-E1D2-A657-D882EEB6F624}"/>
              </a:ext>
            </a:extLst>
          </p:cNvPr>
          <p:cNvSpPr>
            <a:spLocks noGrp="1"/>
          </p:cNvSpPr>
          <p:nvPr>
            <p:ph idx="1"/>
          </p:nvPr>
        </p:nvSpPr>
        <p:spPr>
          <a:xfrm>
            <a:off x="1268964" y="1821195"/>
            <a:ext cx="10084836" cy="4803540"/>
          </a:xfrm>
        </p:spPr>
        <p:txBody>
          <a:bodyPr>
            <a:normAutofit/>
          </a:bodyPr>
          <a:lstStyle/>
          <a:p>
            <a:r>
              <a:rPr lang="en-US" dirty="0"/>
              <a:t>Cherokee Language is more than 75% verbs and most of the nouns in Cherokee are </a:t>
            </a:r>
            <a:r>
              <a:rPr lang="en-US" dirty="0" smtClean="0"/>
              <a:t>created using verb bases (stems).</a:t>
            </a:r>
            <a:endParaRPr lang="en-US" dirty="0"/>
          </a:p>
          <a:p>
            <a:r>
              <a:rPr lang="en-US" dirty="0"/>
              <a:t>All Cherokee Verbs must have 3 key components:</a:t>
            </a:r>
          </a:p>
          <a:p>
            <a:pPr lvl="1"/>
            <a:r>
              <a:rPr lang="en-US" sz="2800" dirty="0"/>
              <a:t>A Pronominal </a:t>
            </a:r>
            <a:r>
              <a:rPr lang="en-US" sz="2800" dirty="0" smtClean="0"/>
              <a:t>Prefix</a:t>
            </a:r>
            <a:endParaRPr lang="en-US" sz="2800" dirty="0"/>
          </a:p>
          <a:p>
            <a:pPr lvl="1"/>
            <a:r>
              <a:rPr lang="en-US" sz="2800" dirty="0"/>
              <a:t>A Verb </a:t>
            </a:r>
            <a:r>
              <a:rPr lang="en-US" sz="2800" dirty="0" smtClean="0"/>
              <a:t>Stem (Verb Base) (Verb Root)</a:t>
            </a:r>
            <a:endParaRPr lang="en-US" sz="2800" dirty="0"/>
          </a:p>
          <a:p>
            <a:pPr lvl="1"/>
            <a:r>
              <a:rPr lang="en-US" sz="2800" dirty="0"/>
              <a:t>A Final Suffix indicating tense</a:t>
            </a:r>
          </a:p>
          <a:p>
            <a:r>
              <a:rPr lang="en-US" dirty="0"/>
              <a:t>Cherokee Verbs can also have other Pre-stem prefixes such as </a:t>
            </a:r>
            <a:r>
              <a:rPr lang="en-US" dirty="0" err="1"/>
              <a:t>Prepronominal</a:t>
            </a:r>
            <a:r>
              <a:rPr lang="en-US" dirty="0"/>
              <a:t> and </a:t>
            </a:r>
            <a:r>
              <a:rPr lang="en-US" dirty="0" err="1"/>
              <a:t>Postpronominal</a:t>
            </a:r>
            <a:r>
              <a:rPr lang="en-US" dirty="0"/>
              <a:t> affixes.</a:t>
            </a:r>
          </a:p>
          <a:p>
            <a:r>
              <a:rPr lang="en-US" dirty="0"/>
              <a:t>Cherokee Verbs can also have other suffixes that do not indicate tense.</a:t>
            </a:r>
          </a:p>
        </p:txBody>
      </p:sp>
    </p:spTree>
    <p:extLst>
      <p:ext uri="{BB962C8B-B14F-4D97-AF65-F5344CB8AC3E}">
        <p14:creationId xmlns:p14="http://schemas.microsoft.com/office/powerpoint/2010/main" val="977723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9FF99BD-075F-4761-A995-6FC574BD25E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7B21A54-9BA3-4EA9-B460-5A829ADD905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FA8F714-B9D8-488A-8CCA-E9948FF913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6" y="643468"/>
            <a:ext cx="10905067"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1EDABC4D-569B-F874-DBD5-601CFD2C268E}"/>
              </a:ext>
            </a:extLst>
          </p:cNvPr>
          <p:cNvGraphicFramePr>
            <a:graphicFrameLocks noGrp="1"/>
          </p:cNvGraphicFramePr>
          <p:nvPr>
            <p:extLst>
              <p:ext uri="{D42A27DB-BD31-4B8C-83A1-F6EECF244321}">
                <p14:modId xmlns:p14="http://schemas.microsoft.com/office/powerpoint/2010/main" val="2807021270"/>
              </p:ext>
            </p:extLst>
          </p:nvPr>
        </p:nvGraphicFramePr>
        <p:xfrm>
          <a:off x="1120477" y="1517871"/>
          <a:ext cx="9951043" cy="3816118"/>
        </p:xfrm>
        <a:graphic>
          <a:graphicData uri="http://schemas.openxmlformats.org/drawingml/2006/table">
            <a:tbl>
              <a:tblPr firstRow="1" bandRow="1">
                <a:tableStyleId>{93296810-A885-4BE3-A3E7-6D5BEEA58F35}</a:tableStyleId>
              </a:tblPr>
              <a:tblGrid>
                <a:gridCol w="944599">
                  <a:extLst>
                    <a:ext uri="{9D8B030D-6E8A-4147-A177-3AD203B41FA5}">
                      <a16:colId xmlns:a16="http://schemas.microsoft.com/office/drawing/2014/main" val="780217158"/>
                    </a:ext>
                  </a:extLst>
                </a:gridCol>
                <a:gridCol w="1417333">
                  <a:extLst>
                    <a:ext uri="{9D8B030D-6E8A-4147-A177-3AD203B41FA5}">
                      <a16:colId xmlns:a16="http://schemas.microsoft.com/office/drawing/2014/main" val="1769704129"/>
                    </a:ext>
                  </a:extLst>
                </a:gridCol>
                <a:gridCol w="3989531">
                  <a:extLst>
                    <a:ext uri="{9D8B030D-6E8A-4147-A177-3AD203B41FA5}">
                      <a16:colId xmlns:a16="http://schemas.microsoft.com/office/drawing/2014/main" val="894623790"/>
                    </a:ext>
                  </a:extLst>
                </a:gridCol>
                <a:gridCol w="2218122">
                  <a:extLst>
                    <a:ext uri="{9D8B030D-6E8A-4147-A177-3AD203B41FA5}">
                      <a16:colId xmlns:a16="http://schemas.microsoft.com/office/drawing/2014/main" val="2737591080"/>
                    </a:ext>
                  </a:extLst>
                </a:gridCol>
                <a:gridCol w="1381458">
                  <a:extLst>
                    <a:ext uri="{9D8B030D-6E8A-4147-A177-3AD203B41FA5}">
                      <a16:colId xmlns:a16="http://schemas.microsoft.com/office/drawing/2014/main" val="1093861150"/>
                    </a:ext>
                  </a:extLst>
                </a:gridCol>
              </a:tblGrid>
              <a:tr h="529213">
                <a:tc>
                  <a:txBody>
                    <a:bodyPr/>
                    <a:lstStyle/>
                    <a:p>
                      <a:pPr algn="l" fontAlgn="b"/>
                      <a:r>
                        <a:rPr lang="en-US" sz="1600" u="none" strike="noStrike">
                          <a:effectLst/>
                        </a:rPr>
                        <a:t>Verb Base</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Theme Suffix</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b"/>
                      <a:r>
                        <a:rPr lang="en-US" sz="1600" u="none" strike="noStrike">
                          <a:effectLst/>
                        </a:rPr>
                        <a:t>Tense Suffix</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94067323"/>
                  </a:ext>
                </a:extLst>
              </a:tr>
              <a:tr h="283211">
                <a:tc>
                  <a:txBody>
                    <a:bodyPr/>
                    <a:lstStyle/>
                    <a:p>
                      <a:pPr algn="l" fontAlgn="b"/>
                      <a:r>
                        <a:rPr lang="en-US" sz="1600" u="none" strike="noStrike">
                          <a:effectLst/>
                        </a:rPr>
                        <a:t>Base I</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Theme Suffix I</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Present Tense</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Pres / PRES / P</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-a</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52177589"/>
                  </a:ext>
                </a:extLst>
              </a:tr>
              <a:tr h="283211">
                <a:tc>
                  <a:txBody>
                    <a:bodyPr/>
                    <a:lstStyle/>
                    <a:p>
                      <a:pPr algn="l" fontAlgn="b"/>
                      <a:r>
                        <a:rPr lang="en-US" sz="1600" u="none" strike="noStrike">
                          <a:effectLst/>
                        </a:rPr>
                        <a:t>Base II</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Theme Suffix II</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Habitual</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Hab / HAB / H</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-o'i, {-óó’i, -ó’i}</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9972913"/>
                  </a:ext>
                </a:extLst>
              </a:tr>
              <a:tr h="283211">
                <a:tc rowSpan="3">
                  <a:txBody>
                    <a:bodyPr/>
                    <a:lstStyle/>
                    <a:p>
                      <a:pPr algn="l" fontAlgn="ctr"/>
                      <a:r>
                        <a:rPr lang="en-US" sz="1600" u="none" strike="noStrike">
                          <a:effectLst/>
                        </a:rPr>
                        <a:t>Base IIIA</a:t>
                      </a:r>
                      <a:endParaRPr lang="en-US" sz="1600" b="0" i="0" u="none" strike="noStrike">
                        <a:solidFill>
                          <a:srgbClr val="000000"/>
                        </a:solidFill>
                        <a:effectLst/>
                        <a:latin typeface="Calibri" panose="020F0502020204030204" pitchFamily="34" charset="0"/>
                      </a:endParaRPr>
                    </a:p>
                  </a:txBody>
                  <a:tcPr marL="7688" marR="7688" marT="76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a:txBody>
                    <a:bodyPr/>
                    <a:lstStyle/>
                    <a:p>
                      <a:pPr algn="ctr" fontAlgn="ctr"/>
                      <a:r>
                        <a:rPr lang="en-US" sz="1600" u="none" strike="noStrike">
                          <a:effectLst/>
                        </a:rPr>
                        <a:t>Theme Suffix III</a:t>
                      </a:r>
                      <a:endParaRPr lang="en-US" sz="1600" b="0" i="0" u="none" strike="noStrike">
                        <a:solidFill>
                          <a:srgbClr val="000000"/>
                        </a:solidFill>
                        <a:effectLst/>
                        <a:latin typeface="Calibri" panose="020F0502020204030204" pitchFamily="34" charset="0"/>
                      </a:endParaRPr>
                    </a:p>
                  </a:txBody>
                  <a:tcPr marL="7688" marR="7688" marT="76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Future Imperative/Future Command</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FutImp / FCOM / FC</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-v'i, {-vv’i, -v́v́’i}</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32555298"/>
                  </a:ext>
                </a:extLst>
              </a:tr>
              <a:tr h="529213">
                <a:tc vMerge="1">
                  <a:txBody>
                    <a:bodyPr/>
                    <a:lstStyle/>
                    <a:p>
                      <a:endParaRPr lang="en-US"/>
                    </a:p>
                  </a:txBody>
                  <a:tcPr/>
                </a:tc>
                <a:tc vMerge="1">
                  <a:txBody>
                    <a:bodyPr/>
                    <a:lstStyle/>
                    <a:p>
                      <a:endParaRPr lang="en-US"/>
                    </a:p>
                  </a:txBody>
                  <a:tcPr/>
                </a:tc>
                <a:tc>
                  <a:txBody>
                    <a:bodyPr/>
                    <a:lstStyle/>
                    <a:p>
                      <a:pPr algn="l" fontAlgn="b"/>
                      <a:r>
                        <a:rPr lang="en-US" sz="1600" u="none" strike="noStrike">
                          <a:effectLst/>
                        </a:rPr>
                        <a:t>Remote Past</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RemPast / REMPAST / RP</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-v'i {-vv́’i, -v́v́’i}</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88781619"/>
                  </a:ext>
                </a:extLst>
              </a:tr>
              <a:tr h="529213">
                <a:tc vMerge="1">
                  <a:txBody>
                    <a:bodyPr/>
                    <a:lstStyle/>
                    <a:p>
                      <a:endParaRPr lang="en-US"/>
                    </a:p>
                  </a:txBody>
                  <a:tcPr/>
                </a:tc>
                <a:tc vMerge="1">
                  <a:txBody>
                    <a:bodyPr/>
                    <a:lstStyle/>
                    <a:p>
                      <a:endParaRPr lang="en-US"/>
                    </a:p>
                  </a:txBody>
                  <a:tcPr/>
                </a:tc>
                <a:tc>
                  <a:txBody>
                    <a:bodyPr/>
                    <a:lstStyle/>
                    <a:p>
                      <a:pPr algn="l" fontAlgn="b"/>
                      <a:r>
                        <a:rPr lang="en-US" sz="1600" u="none" strike="noStrike">
                          <a:effectLst/>
                        </a:rPr>
                        <a:t>Reported Past</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RepPast / REPPAST / RPP</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e'i, {-éé’i, -é’i}</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24124426"/>
                  </a:ext>
                </a:extLst>
              </a:tr>
              <a:tr h="283211">
                <a:tc>
                  <a:txBody>
                    <a:bodyPr/>
                    <a:lstStyle/>
                    <a:p>
                      <a:pPr algn="l" fontAlgn="b"/>
                      <a:r>
                        <a:rPr lang="en-US" sz="1600" u="none" strike="noStrike">
                          <a:effectLst/>
                        </a:rPr>
                        <a:t>Base IIIB</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a:txBody>
                    <a:bodyPr/>
                    <a:lstStyle/>
                    <a:p>
                      <a:pPr algn="l" fontAlgn="b"/>
                      <a:r>
                        <a:rPr lang="en-US" sz="1600" u="none" strike="noStrike">
                          <a:effectLst/>
                        </a:rPr>
                        <a:t>Future</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Fut / FUT / F</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-i</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30865331"/>
                  </a:ext>
                </a:extLst>
              </a:tr>
              <a:tr h="283211">
                <a:tc>
                  <a:txBody>
                    <a:bodyPr/>
                    <a:lstStyle/>
                    <a:p>
                      <a:pPr algn="l" fontAlgn="b"/>
                      <a:r>
                        <a:rPr lang="en-US" sz="1600" u="none" strike="noStrike">
                          <a:effectLst/>
                        </a:rPr>
                        <a:t>Base IVA</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en-US" sz="1600" u="none" strike="noStrike">
                          <a:effectLst/>
                        </a:rPr>
                        <a:t>Theme Suffix IV</a:t>
                      </a:r>
                      <a:endParaRPr lang="en-US" sz="1600" b="0" i="0" u="none" strike="noStrike">
                        <a:solidFill>
                          <a:srgbClr val="000000"/>
                        </a:solidFill>
                        <a:effectLst/>
                        <a:latin typeface="Calibri" panose="020F0502020204030204" pitchFamily="34" charset="0"/>
                      </a:endParaRPr>
                    </a:p>
                  </a:txBody>
                  <a:tcPr marL="7688" marR="7688" marT="76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Immediate Past / Recent</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err="1">
                          <a:effectLst/>
                        </a:rPr>
                        <a:t>ImmPast</a:t>
                      </a:r>
                      <a:r>
                        <a:rPr lang="en-US" sz="1600" u="none" strike="noStrike">
                          <a:effectLst/>
                        </a:rPr>
                        <a:t> / RECENT / R</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-a, -i, -∅</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8426954"/>
                  </a:ext>
                </a:extLst>
              </a:tr>
              <a:tr h="529213">
                <a:tc>
                  <a:txBody>
                    <a:bodyPr/>
                    <a:lstStyle/>
                    <a:p>
                      <a:pPr algn="l" fontAlgn="b"/>
                      <a:r>
                        <a:rPr lang="en-US" sz="1600" u="none" strike="noStrike">
                          <a:effectLst/>
                        </a:rPr>
                        <a:t>Base IVB</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a:txBody>
                    <a:bodyPr/>
                    <a:lstStyle/>
                    <a:p>
                      <a:pPr algn="l" fontAlgn="b"/>
                      <a:r>
                        <a:rPr lang="en-US" sz="1600" u="none" strike="noStrike">
                          <a:effectLst/>
                        </a:rPr>
                        <a:t>Present Imperative/Present Command/Command</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err="1">
                          <a:effectLst/>
                        </a:rPr>
                        <a:t>PresImp</a:t>
                      </a:r>
                      <a:r>
                        <a:rPr lang="en-US" sz="1600" u="none" strike="noStrike">
                          <a:effectLst/>
                        </a:rPr>
                        <a:t> / PCOM / C</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-a, -</a:t>
                      </a:r>
                      <a:r>
                        <a:rPr lang="en-US" sz="1600" u="none" strike="noStrike" err="1">
                          <a:effectLst/>
                        </a:rPr>
                        <a:t>i</a:t>
                      </a:r>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2086694"/>
                  </a:ext>
                </a:extLst>
              </a:tr>
              <a:tr h="283211">
                <a:tc>
                  <a:txBody>
                    <a:bodyPr/>
                    <a:lstStyle/>
                    <a:p>
                      <a:pPr algn="l" fontAlgn="b"/>
                      <a:r>
                        <a:rPr lang="en-US" sz="1600" u="none" strike="noStrike">
                          <a:effectLst/>
                        </a:rPr>
                        <a:t>Base V</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Theme Suffix V</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Infinitive</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Inf / INF / I</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a:effectLst/>
                        </a:rPr>
                        <a:t>-di / -</a:t>
                      </a:r>
                      <a:r>
                        <a:rPr lang="en-US" sz="1600" u="none" strike="noStrike" err="1">
                          <a:effectLst/>
                        </a:rPr>
                        <a:t>ti</a:t>
                      </a:r>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88" marR="7688" marT="76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28650282"/>
                  </a:ext>
                </a:extLst>
              </a:tr>
            </a:tbl>
          </a:graphicData>
        </a:graphic>
      </p:graphicFrame>
    </p:spTree>
    <p:extLst>
      <p:ext uri="{BB962C8B-B14F-4D97-AF65-F5344CB8AC3E}">
        <p14:creationId xmlns:p14="http://schemas.microsoft.com/office/powerpoint/2010/main" val="3774234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Final Suffixes – “5-Stem System</a:t>
            </a:r>
            <a:r>
              <a:rPr lang="en-US" sz="3200" dirty="0" smtClean="0">
                <a:solidFill>
                  <a:srgbClr val="FFFFFF"/>
                </a:solidFill>
              </a:rPr>
              <a:t>” – More Useful for our purposes at NSU/CLMAP</a:t>
            </a:r>
            <a:endParaRPr lang="en-US" sz="3200" dirty="0">
              <a:solidFill>
                <a:srgbClr val="FFFFFF"/>
              </a:solidFill>
            </a:endParaRPr>
          </a:p>
        </p:txBody>
      </p:sp>
      <p:sp>
        <p:nvSpPr>
          <p:cNvPr id="3" name="Content Placeholder 2">
            <a:extLst>
              <a:ext uri="{FF2B5EF4-FFF2-40B4-BE49-F238E27FC236}">
                <a16:creationId xmlns:a16="http://schemas.microsoft.com/office/drawing/2014/main" id="{A6710211-E94A-E1D2-A657-D882EEB6F624}"/>
              </a:ext>
            </a:extLst>
          </p:cNvPr>
          <p:cNvSpPr>
            <a:spLocks noGrp="1"/>
          </p:cNvSpPr>
          <p:nvPr>
            <p:ph idx="1"/>
          </p:nvPr>
        </p:nvSpPr>
        <p:spPr>
          <a:xfrm>
            <a:off x="370936" y="1711355"/>
            <a:ext cx="11533517" cy="4844802"/>
          </a:xfrm>
        </p:spPr>
        <p:txBody>
          <a:bodyPr vert="horz" lIns="91440" tIns="45720" rIns="91440" bIns="45720" rtlCol="0">
            <a:normAutofit/>
          </a:bodyPr>
          <a:lstStyle/>
          <a:p>
            <a:pPr lvl="1"/>
            <a:r>
              <a:rPr lang="en-US" sz="2800" dirty="0"/>
              <a:t>5 Verb Stems Method</a:t>
            </a:r>
          </a:p>
          <a:p>
            <a:pPr lvl="2"/>
            <a:r>
              <a:rPr lang="en-US" sz="2400" dirty="0"/>
              <a:t>Pulling from Brad Montgomery-Anderson’s </a:t>
            </a:r>
            <a:r>
              <a:rPr lang="en-US" sz="2400" i="1" dirty="0"/>
              <a:t>Cherokee Reference Grammar </a:t>
            </a:r>
            <a:r>
              <a:rPr lang="en-US" sz="2400" dirty="0"/>
              <a:t>(2015), we will be using a simplified approach to understanding the Cherokee Verbs.</a:t>
            </a:r>
          </a:p>
          <a:p>
            <a:pPr lvl="2"/>
            <a:r>
              <a:rPr lang="en-US" sz="2400" dirty="0"/>
              <a:t>This System, explained in greater details in the following slides, still captures the same information presented in the previous “Theme” model, but is more useful when trying to acquire the language for 2</a:t>
            </a:r>
            <a:r>
              <a:rPr lang="en-US" sz="2400" baseline="30000" dirty="0"/>
              <a:t>nd</a:t>
            </a:r>
            <a:r>
              <a:rPr lang="en-US" sz="2400" dirty="0"/>
              <a:t> Language Learners.</a:t>
            </a:r>
          </a:p>
          <a:p>
            <a:pPr lvl="2"/>
            <a:r>
              <a:rPr lang="en-US" sz="2400" dirty="0"/>
              <a:t>Additionally, this method is consistent with the components of the verbs presented in the CED, which is considered the definitive collection of Cherokee Verbs.</a:t>
            </a:r>
          </a:p>
          <a:p>
            <a:pPr lvl="2"/>
            <a:r>
              <a:rPr lang="en-US" sz="2400" dirty="0"/>
              <a:t>Furthermore, so long as you are able to elicit 6 samples of a verb from a speaker, this method will allow you to predict all other conjugation variants.</a:t>
            </a:r>
          </a:p>
        </p:txBody>
      </p:sp>
    </p:spTree>
    <p:extLst>
      <p:ext uri="{BB962C8B-B14F-4D97-AF65-F5344CB8AC3E}">
        <p14:creationId xmlns:p14="http://schemas.microsoft.com/office/powerpoint/2010/main" val="522607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51BFF090-4261-6CC9-1406-7F28A96563A5}"/>
              </a:ext>
            </a:extLst>
          </p:cNvPr>
          <p:cNvSpPr>
            <a:spLocks noGrp="1"/>
          </p:cNvSpPr>
          <p:nvPr>
            <p:ph idx="1"/>
          </p:nvPr>
        </p:nvSpPr>
        <p:spPr>
          <a:xfrm>
            <a:off x="391886" y="1828800"/>
            <a:ext cx="11569959" cy="4637314"/>
          </a:xfrm>
        </p:spPr>
        <p:txBody>
          <a:bodyPr>
            <a:normAutofit lnSpcReduction="10000"/>
          </a:bodyPr>
          <a:lstStyle/>
          <a:p>
            <a:pPr marL="0" marR="0">
              <a:lnSpc>
                <a:spcPct val="107000"/>
              </a:lnSpc>
              <a:spcBef>
                <a:spcPts val="0"/>
              </a:spcBef>
              <a:spcAft>
                <a:spcPts val="0"/>
              </a:spcAft>
            </a:pPr>
            <a:r>
              <a:rPr lang="en-US" b="1" dirty="0">
                <a:effectLst/>
                <a:latin typeface="Times New Roman" panose="02020603050405020304" pitchFamily="18" charset="0"/>
                <a:ea typeface="Calibri" panose="020F0502020204030204" pitchFamily="34" charset="0"/>
                <a:cs typeface="Times New Roman" panose="02020603050405020304" pitchFamily="18" charset="0"/>
              </a:rPr>
              <a:t>1 - Present Continuous (PRC): </a:t>
            </a:r>
            <a:r>
              <a:rPr lang="en-US" sz="2400" kern="0" dirty="0">
                <a:effectLst/>
                <a:latin typeface="Times New Roman" panose="02020603050405020304" pitchFamily="18" charset="0"/>
                <a:ea typeface="Calibri" panose="020F0502020204030204" pitchFamily="34" charset="0"/>
                <a:cs typeface="Times New Roman" panose="02020603050405020304" pitchFamily="18" charset="0"/>
              </a:rPr>
              <a:t>The Present Continuous stem indicates that an action or state is happening at the time of speaking. These stems end in an /-</a:t>
            </a:r>
            <a:r>
              <a:rPr lang="en-US" sz="2400" i="1" kern="0" dirty="0">
                <a:effectLst/>
                <a:latin typeface="Times New Roman" panose="02020603050405020304" pitchFamily="18" charset="0"/>
                <a:ea typeface="Calibri" panose="020F0502020204030204" pitchFamily="34" charset="0"/>
                <a:cs typeface="Times New Roman" panose="02020603050405020304" pitchFamily="18" charset="0"/>
              </a:rPr>
              <a:t>a</a:t>
            </a:r>
            <a:r>
              <a:rPr lang="en-US" sz="2400" kern="0" dirty="0">
                <a:effectLst/>
                <a:latin typeface="Times New Roman" panose="02020603050405020304" pitchFamily="18" charset="0"/>
                <a:ea typeface="Calibri" panose="020F0502020204030204" pitchFamily="34" charset="0"/>
                <a:cs typeface="Times New Roman" panose="02020603050405020304" pitchFamily="18" charset="0"/>
              </a:rPr>
              <a:t>/ or /-</a:t>
            </a:r>
            <a:r>
              <a:rPr lang="en-US" sz="2400" i="1" kern="0" dirty="0" err="1">
                <a:effectLst/>
                <a:latin typeface="Times New Roman" panose="02020603050405020304" pitchFamily="18" charset="0"/>
                <a:ea typeface="Calibri" panose="020F0502020204030204" pitchFamily="34" charset="0"/>
                <a:cs typeface="Times New Roman" panose="02020603050405020304" pitchFamily="18" charset="0"/>
              </a:rPr>
              <a:t>i</a:t>
            </a:r>
            <a:r>
              <a:rPr lang="en-US" sz="2400" kern="0" dirty="0">
                <a:effectLst/>
                <a:latin typeface="Times New Roman" panose="02020603050405020304" pitchFamily="18" charset="0"/>
                <a:ea typeface="Calibri" panose="020F0502020204030204" pitchFamily="34" charset="0"/>
                <a:cs typeface="Times New Roman" panose="02020603050405020304" pitchFamily="18" charset="0"/>
              </a:rPr>
              <a:t>/ that is often dropped in </a:t>
            </a:r>
            <a:r>
              <a:rPr lang="en-US" sz="2400" b="1" kern="0" dirty="0">
                <a:effectLst/>
                <a:latin typeface="Times New Roman" panose="02020603050405020304" pitchFamily="18" charset="0"/>
                <a:ea typeface="Calibri" panose="020F0502020204030204" pitchFamily="34" charset="0"/>
                <a:cs typeface="Times New Roman" panose="02020603050405020304" pitchFamily="18" charset="0"/>
              </a:rPr>
              <a:t>fast speech.  </a:t>
            </a:r>
            <a:r>
              <a:rPr lang="en-US" sz="2400" kern="0" dirty="0">
                <a:effectLst/>
                <a:latin typeface="Times New Roman" panose="02020603050405020304" pitchFamily="18" charset="0"/>
                <a:ea typeface="Calibri" panose="020F0502020204030204" pitchFamily="34" charset="0"/>
                <a:cs typeface="Times New Roman" panose="02020603050405020304" pitchFamily="18" charset="0"/>
              </a:rPr>
              <a:t>The Present Continuous stem does not take final </a:t>
            </a:r>
            <a:r>
              <a:rPr lang="en-US" sz="2400" kern="0" dirty="0" smtClean="0">
                <a:effectLst/>
                <a:latin typeface="Times New Roman" panose="02020603050405020304" pitchFamily="18" charset="0"/>
                <a:ea typeface="Calibri" panose="020F0502020204030204" pitchFamily="34" charset="0"/>
                <a:cs typeface="Times New Roman" panose="02020603050405020304" pitchFamily="18" charset="0"/>
              </a:rPr>
              <a:t>suffixes, meaning that you will not change the final sound when conjugating. </a:t>
            </a:r>
            <a:r>
              <a:rPr lang="en-US" sz="2400" kern="0" dirty="0">
                <a:effectLst/>
                <a:latin typeface="Times New Roman" panose="02020603050405020304" pitchFamily="18" charset="0"/>
                <a:ea typeface="Calibri" panose="020F0502020204030204" pitchFamily="34" charset="0"/>
                <a:cs typeface="Times New Roman" panose="02020603050405020304" pitchFamily="18" charset="0"/>
              </a:rPr>
              <a:t>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his stem is the first of the five verb stems. </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spcBef>
                <a:spcPts val="0"/>
              </a:spcBef>
              <a:spcAft>
                <a:spcPts val="800"/>
              </a:spcAft>
              <a:tabLst>
                <a:tab pos="457200" algn="l"/>
              </a:tabLst>
            </a:pPr>
            <a:r>
              <a:rPr lang="en-US" sz="2000" dirty="0">
                <a:latin typeface="Calibri" panose="020F0502020204030204" pitchFamily="34" charset="0"/>
                <a:cs typeface="Times New Roman" panose="02020603050405020304" pitchFamily="18" charset="0"/>
              </a:rPr>
              <a:t>See CRG Page 67 for examples and further explanations.</a:t>
            </a:r>
            <a:endParaRPr lang="en-US" sz="2000" kern="100" dirty="0">
              <a:latin typeface="Calibri" panose="020F0502020204030204" pitchFamily="34" charset="0"/>
              <a:cs typeface="Times New Roman" panose="02020603050405020304" pitchFamily="18" charset="0"/>
            </a:endParaRPr>
          </a:p>
          <a:p>
            <a:pPr marL="800100" lvl="1" indent="-342900">
              <a:spcBef>
                <a:spcPts val="0"/>
              </a:spcBef>
              <a:spcAft>
                <a:spcPts val="800"/>
              </a:spcAft>
              <a:tabLst>
                <a:tab pos="457200" algn="l"/>
              </a:tabLst>
            </a:pPr>
            <a:r>
              <a:rPr lang="en-US" sz="2000" kern="100" dirty="0" smtClean="0">
                <a:latin typeface="Calibri" panose="020F0502020204030204" pitchFamily="34" charset="0"/>
                <a:cs typeface="Times New Roman" panose="02020603050405020304" pitchFamily="18" charset="0"/>
              </a:rPr>
              <a:t>With Stem, you can change the Pronominal Prefix to change the subject as desired.</a:t>
            </a:r>
          </a:p>
          <a:p>
            <a:pPr marL="800100" lvl="1" indent="-342900">
              <a:spcBef>
                <a:spcPts val="0"/>
              </a:spcBef>
              <a:spcAft>
                <a:spcPts val="800"/>
              </a:spcAft>
              <a:tabLst>
                <a:tab pos="457200" algn="l"/>
              </a:tabLst>
            </a:pPr>
            <a:r>
              <a:rPr lang="en-US" sz="2000" kern="100" dirty="0" smtClean="0">
                <a:latin typeface="Calibri" panose="020F0502020204030204" pitchFamily="34" charset="0"/>
                <a:cs typeface="Times New Roman" panose="02020603050405020304" pitchFamily="18" charset="0"/>
              </a:rPr>
              <a:t>This </a:t>
            </a:r>
            <a:r>
              <a:rPr lang="en-US" sz="2000" kern="100" dirty="0">
                <a:latin typeface="Calibri" panose="020F0502020204030204" pitchFamily="34" charset="0"/>
                <a:cs typeface="Times New Roman" panose="02020603050405020304" pitchFamily="18" charset="0"/>
              </a:rPr>
              <a:t>Stem is presented in the Main Entry and 1st sub-entry of the CED for most of the verbs collected there. </a:t>
            </a:r>
          </a:p>
          <a:p>
            <a:pPr marL="800100" lvl="1" indent="-342900">
              <a:spcBef>
                <a:spcPts val="0"/>
              </a:spcBef>
              <a:spcAft>
                <a:spcPts val="800"/>
              </a:spcAft>
              <a:tabLst>
                <a:tab pos="457200" algn="l"/>
              </a:tabLst>
            </a:pPr>
            <a:r>
              <a:rPr lang="en-US" sz="2000" kern="100" dirty="0">
                <a:latin typeface="Calibri" panose="020F0502020204030204" pitchFamily="34" charset="0"/>
                <a:ea typeface="Calibri" panose="020F0502020204030204" pitchFamily="34" charset="0"/>
                <a:cs typeface="Times New Roman" panose="02020603050405020304" pitchFamily="18" charset="0"/>
              </a:rPr>
              <a:t>The Main Entry in the CED gives the 3</a:t>
            </a:r>
            <a:r>
              <a:rPr lang="en-US" sz="2000" kern="100" baseline="30000" dirty="0">
                <a:latin typeface="Calibri" panose="020F0502020204030204" pitchFamily="34" charset="0"/>
                <a:ea typeface="Calibri" panose="020F0502020204030204" pitchFamily="34" charset="0"/>
                <a:cs typeface="Times New Roman" panose="02020603050405020304" pitchFamily="18" charset="0"/>
              </a:rPr>
              <a:t>rd</a:t>
            </a:r>
            <a:r>
              <a:rPr lang="en-US" sz="2000" kern="100" dirty="0">
                <a:latin typeface="Calibri" panose="020F0502020204030204" pitchFamily="34" charset="0"/>
                <a:ea typeface="Calibri" panose="020F0502020204030204" pitchFamily="34" charset="0"/>
                <a:cs typeface="Times New Roman" panose="02020603050405020304" pitchFamily="18" charset="0"/>
              </a:rPr>
              <a:t> Person Present Continuous form.</a:t>
            </a:r>
          </a:p>
          <a:p>
            <a:pPr marL="800100" lvl="1" indent="-342900">
              <a:spcBef>
                <a:spcPts val="0"/>
              </a:spcBef>
              <a:spcAft>
                <a:spcPts val="800"/>
              </a:spcAft>
              <a:tabLst>
                <a:tab pos="457200" algn="l"/>
              </a:tabLs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The </a:t>
            </a:r>
            <a:r>
              <a:rPr lang="en-US" sz="2000" kern="100" dirty="0">
                <a:latin typeface="Calibri" panose="020F0502020204030204" pitchFamily="34" charset="0"/>
                <a:ea typeface="Calibri" panose="020F0502020204030204" pitchFamily="34" charset="0"/>
                <a:cs typeface="Times New Roman" panose="02020603050405020304" pitchFamily="18" charset="0"/>
              </a:rPr>
              <a:t>1</a:t>
            </a:r>
            <a:r>
              <a:rPr lang="en-US" sz="2000" kern="100" baseline="30000" dirty="0">
                <a:latin typeface="Calibri" panose="020F0502020204030204" pitchFamily="34" charset="0"/>
                <a:ea typeface="Calibri" panose="020F0502020204030204" pitchFamily="34" charset="0"/>
                <a:cs typeface="Times New Roman" panose="02020603050405020304" pitchFamily="18" charset="0"/>
              </a:rPr>
              <a:t>st</a:t>
            </a:r>
            <a:r>
              <a:rPr lang="en-US" sz="2000" kern="100" dirty="0">
                <a:latin typeface="Calibri" panose="020F0502020204030204" pitchFamily="34" charset="0"/>
                <a:ea typeface="Calibri" panose="020F0502020204030204" pitchFamily="34" charset="0"/>
                <a:cs typeface="Times New Roman" panose="02020603050405020304" pitchFamily="18" charset="0"/>
              </a:rPr>
              <a:t> S</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ub-Entry in the CED gives the 1</a:t>
            </a:r>
            <a:r>
              <a:rPr lang="en-US" sz="2000" kern="100" baseline="30000" dirty="0">
                <a:effectLst/>
                <a:latin typeface="Calibri" panose="020F0502020204030204" pitchFamily="34" charset="0"/>
                <a:ea typeface="Calibri" panose="020F0502020204030204" pitchFamily="34" charset="0"/>
                <a:cs typeface="Times New Roman" panose="02020603050405020304" pitchFamily="18" charset="0"/>
              </a:rPr>
              <a:t>st</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Person Present Continuous form.  </a:t>
            </a:r>
          </a:p>
          <a:p>
            <a:pPr marL="1257300" lvl="2" indent="-342900">
              <a:spcBef>
                <a:spcPts val="0"/>
              </a:spcBef>
              <a:spcAft>
                <a:spcPts val="800"/>
              </a:spcAft>
              <a:tabLst>
                <a:tab pos="457200" algn="l"/>
              </a:tabLst>
            </a:pPr>
            <a:r>
              <a:rPr lang="en-US" sz="1600" kern="100" dirty="0">
                <a:latin typeface="Calibri" panose="020F0502020204030204" pitchFamily="34" charset="0"/>
                <a:ea typeface="Calibri" panose="020F0502020204030204" pitchFamily="34" charset="0"/>
                <a:cs typeface="Times New Roman" panose="02020603050405020304" pitchFamily="18" charset="0"/>
              </a:rPr>
              <a:t>With these 2 forms, you not only have a sample of the PRC stem, but you also solve the 3</a:t>
            </a:r>
            <a:r>
              <a:rPr lang="en-US" sz="1600" kern="100" baseline="30000" dirty="0">
                <a:latin typeface="Calibri" panose="020F0502020204030204" pitchFamily="34" charset="0"/>
                <a:ea typeface="Calibri" panose="020F0502020204030204" pitchFamily="34" charset="0"/>
                <a:cs typeface="Times New Roman" panose="02020603050405020304" pitchFamily="18" charset="0"/>
              </a:rPr>
              <a:t>rd</a:t>
            </a:r>
            <a:r>
              <a:rPr lang="en-US" sz="1600" kern="100" dirty="0">
                <a:latin typeface="Calibri" panose="020F0502020204030204" pitchFamily="34" charset="0"/>
                <a:ea typeface="Calibri" panose="020F0502020204030204" pitchFamily="34" charset="0"/>
                <a:cs typeface="Times New Roman" panose="02020603050405020304" pitchFamily="18" charset="0"/>
              </a:rPr>
              <a:t> Person Singular variation problem for Set A verbs, which can be either /a-/ or /ga-/</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Present Continuous Stem</a:t>
            </a:r>
          </a:p>
        </p:txBody>
      </p:sp>
    </p:spTree>
    <p:extLst>
      <p:ext uri="{BB962C8B-B14F-4D97-AF65-F5344CB8AC3E}">
        <p14:creationId xmlns:p14="http://schemas.microsoft.com/office/powerpoint/2010/main" val="2389871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51BFF090-4261-6CC9-1406-7F28A96563A5}"/>
              </a:ext>
            </a:extLst>
          </p:cNvPr>
          <p:cNvSpPr>
            <a:spLocks noGrp="1"/>
          </p:cNvSpPr>
          <p:nvPr>
            <p:ph idx="1"/>
          </p:nvPr>
        </p:nvSpPr>
        <p:spPr>
          <a:xfrm>
            <a:off x="578498" y="1726164"/>
            <a:ext cx="11430000" cy="4655976"/>
          </a:xfrm>
        </p:spPr>
        <p:txBody>
          <a:bodyPr>
            <a:normAutofit/>
          </a:bodyPr>
          <a:lstStyle/>
          <a:p>
            <a:pPr marL="0" marR="0">
              <a:lnSpc>
                <a:spcPct val="107000"/>
              </a:lnSpc>
              <a:spcBef>
                <a:spcPts val="0"/>
              </a:spcBef>
              <a:spcAft>
                <a:spcPts val="0"/>
              </a:spcAft>
            </a:pPr>
            <a:r>
              <a:rPr lang="en-US" b="1" dirty="0">
                <a:latin typeface="Times New Roman" panose="02020603050405020304" pitchFamily="18" charset="0"/>
                <a:cs typeface="Times New Roman" panose="02020603050405020304" pitchFamily="18" charset="0"/>
              </a:rPr>
              <a:t>2 - </a:t>
            </a:r>
            <a:r>
              <a:rPr lang="en-US" b="1" dirty="0" err="1">
                <a:latin typeface="Times New Roman" panose="02020603050405020304" pitchFamily="18" charset="0"/>
                <a:cs typeface="Times New Roman" panose="02020603050405020304" pitchFamily="18" charset="0"/>
              </a:rPr>
              <a:t>Incompletive</a:t>
            </a:r>
            <a:r>
              <a:rPr lang="en-US" b="1" dirty="0">
                <a:latin typeface="Times New Roman" panose="02020603050405020304" pitchFamily="18" charset="0"/>
                <a:cs typeface="Times New Roman" panose="02020603050405020304" pitchFamily="18" charset="0"/>
              </a:rPr>
              <a:t> (INC): </a:t>
            </a:r>
            <a:r>
              <a:rPr lang="en-US" sz="2400" kern="0" dirty="0">
                <a:effectLst/>
                <a:latin typeface="Times New Roman" panose="02020603050405020304" pitchFamily="18" charset="0"/>
                <a:ea typeface="Calibri" panose="020F0502020204030204" pitchFamily="34" charset="0"/>
                <a:cs typeface="Times New Roman" panose="02020603050405020304" pitchFamily="18" charset="0"/>
              </a:rPr>
              <a:t>The </a:t>
            </a:r>
            <a:r>
              <a:rPr lang="en-US" sz="2400" kern="0" dirty="0" err="1">
                <a:effectLst/>
                <a:latin typeface="Times New Roman" panose="02020603050405020304" pitchFamily="18" charset="0"/>
                <a:ea typeface="Calibri" panose="020F0502020204030204" pitchFamily="34" charset="0"/>
                <a:cs typeface="Times New Roman" panose="02020603050405020304" pitchFamily="18" charset="0"/>
              </a:rPr>
              <a:t>Incompletive</a:t>
            </a:r>
            <a:r>
              <a:rPr lang="en-US" sz="2400" kern="0" dirty="0">
                <a:effectLst/>
                <a:latin typeface="Times New Roman" panose="02020603050405020304" pitchFamily="18" charset="0"/>
                <a:ea typeface="Calibri" panose="020F0502020204030204" pitchFamily="34" charset="0"/>
                <a:cs typeface="Times New Roman" panose="02020603050405020304" pitchFamily="18" charset="0"/>
              </a:rPr>
              <a:t> stem indicates that the action is not completed. Unlike the Present Continuous stem, four different final suffixes can attach to the </a:t>
            </a:r>
            <a:r>
              <a:rPr lang="en-US" sz="2400" kern="0" dirty="0" err="1">
                <a:effectLst/>
                <a:latin typeface="Times New Roman" panose="02020603050405020304" pitchFamily="18" charset="0"/>
                <a:ea typeface="Calibri" panose="020F0502020204030204" pitchFamily="34" charset="0"/>
                <a:cs typeface="Times New Roman" panose="02020603050405020304" pitchFamily="18" charset="0"/>
              </a:rPr>
              <a:t>Incompletive</a:t>
            </a:r>
            <a:r>
              <a:rPr lang="en-US" sz="2400" kern="0" dirty="0">
                <a:effectLst/>
                <a:latin typeface="Times New Roman" panose="02020603050405020304" pitchFamily="18" charset="0"/>
                <a:ea typeface="Calibri" panose="020F0502020204030204" pitchFamily="34" charset="0"/>
                <a:cs typeface="Times New Roman" panose="02020603050405020304" pitchFamily="18" charset="0"/>
              </a:rPr>
              <a:t>. 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his stem is the second of the five verb stems</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With it you can create the following tenses as needed.</a:t>
            </a:r>
            <a:endParaRPr lang="en-US" sz="2400" kern="0" dirty="0">
              <a:effectLst/>
              <a:latin typeface="Times New Roman" panose="02020603050405020304" pitchFamily="18" charset="0"/>
              <a:ea typeface="Calibri" panose="020F0502020204030204" pitchFamily="34" charset="0"/>
              <a:cs typeface="Times New Roman" panose="02020603050405020304" pitchFamily="18" charset="0"/>
            </a:endParaRPr>
          </a:p>
          <a:p>
            <a:pPr marL="914400" lvl="2">
              <a:lnSpc>
                <a:spcPct val="107000"/>
              </a:lnSpc>
              <a:spcBef>
                <a:spcPts val="0"/>
              </a:spcBef>
            </a:pPr>
            <a:r>
              <a:rPr lang="en-US" sz="1400" b="1" kern="0" dirty="0">
                <a:effectLst/>
                <a:latin typeface="Times New Roman" panose="02020603050405020304" pitchFamily="18" charset="0"/>
                <a:ea typeface="Calibri" panose="020F0502020204030204" pitchFamily="34" charset="0"/>
                <a:cs typeface="Times New Roman" panose="02020603050405020304" pitchFamily="18" charset="0"/>
              </a:rPr>
              <a:t>Habitual (HAB) </a:t>
            </a:r>
            <a:r>
              <a:rPr lang="en-US" sz="1400" kern="0" dirty="0">
                <a:effectLst/>
                <a:latin typeface="Times New Roman" panose="02020603050405020304" pitchFamily="18" charset="0"/>
                <a:ea typeface="Calibri" panose="020F0502020204030204" pitchFamily="34" charset="0"/>
                <a:cs typeface="Times New Roman" panose="02020603050405020304" pitchFamily="18" charset="0"/>
              </a:rPr>
              <a:t>suffix and the </a:t>
            </a:r>
            <a:r>
              <a:rPr lang="en-US" sz="1400" kern="0" dirty="0" err="1">
                <a:effectLst/>
                <a:latin typeface="Times New Roman" panose="02020603050405020304" pitchFamily="18" charset="0"/>
                <a:ea typeface="Calibri" panose="020F0502020204030204" pitchFamily="34" charset="0"/>
                <a:cs typeface="Times New Roman" panose="02020603050405020304" pitchFamily="18" charset="0"/>
              </a:rPr>
              <a:t>Incompletive</a:t>
            </a:r>
            <a:r>
              <a:rPr lang="en-US" sz="1400" kern="0" dirty="0">
                <a:effectLst/>
                <a:latin typeface="Times New Roman" panose="02020603050405020304" pitchFamily="18" charset="0"/>
                <a:ea typeface="Calibri" panose="020F0502020204030204" pitchFamily="34" charset="0"/>
                <a:cs typeface="Times New Roman" panose="02020603050405020304" pitchFamily="18" charset="0"/>
              </a:rPr>
              <a:t> stem together denote an ongoing activity in the general present </a:t>
            </a:r>
            <a:r>
              <a:rPr lang="en-US" sz="1400" kern="0"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en-US" sz="1400" kern="0" dirty="0">
                <a:effectLst/>
                <a:latin typeface="Times New Roman" panose="02020603050405020304" pitchFamily="18" charset="0"/>
                <a:ea typeface="Calibri" panose="020F0502020204030204" pitchFamily="34" charset="0"/>
                <a:cs typeface="Times New Roman" panose="02020603050405020304" pitchFamily="18" charset="0"/>
              </a:rPr>
              <a:t>something that happens generally, but not necessarily right now). </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The final suffix </a:t>
            </a:r>
            <a:r>
              <a:rPr lang="en-US" sz="1400" dirty="0">
                <a:latin typeface="Times New Roman" panose="02020603050405020304" pitchFamily="18" charset="0"/>
                <a:cs typeface="Times New Roman" panose="02020603050405020304" pitchFamily="18" charset="0"/>
              </a:rPr>
              <a:t>for this form is /-</a:t>
            </a:r>
            <a:r>
              <a:rPr lang="en-US" sz="1400" i="1" dirty="0" err="1">
                <a:latin typeface="Times New Roman" panose="02020603050405020304" pitchFamily="18" charset="0"/>
                <a:cs typeface="Times New Roman" panose="02020603050405020304" pitchFamily="18" charset="0"/>
              </a:rPr>
              <a:t>o’i</a:t>
            </a:r>
            <a:r>
              <a:rPr lang="en-US" sz="1400" dirty="0">
                <a:latin typeface="Times New Roman" panose="02020603050405020304" pitchFamily="18" charset="0"/>
                <a:cs typeface="Times New Roman" panose="02020603050405020304" pitchFamily="18" charset="0"/>
              </a:rPr>
              <a:t>/</a:t>
            </a:r>
          </a:p>
          <a:p>
            <a:pPr marL="914400" lvl="2">
              <a:lnSpc>
                <a:spcPct val="107000"/>
              </a:lnSpc>
              <a:spcBef>
                <a:spcPts val="0"/>
              </a:spcBef>
            </a:pPr>
            <a:r>
              <a:rPr lang="en-US" sz="1400" b="1" kern="0" dirty="0">
                <a:effectLst/>
                <a:latin typeface="Times New Roman" panose="02020603050405020304" pitchFamily="18" charset="0"/>
                <a:ea typeface="Calibri" panose="020F0502020204030204" pitchFamily="34" charset="0"/>
                <a:cs typeface="Times New Roman" panose="02020603050405020304" pitchFamily="18" charset="0"/>
              </a:rPr>
              <a:t>Experienced Past (EXP) </a:t>
            </a:r>
            <a:r>
              <a:rPr lang="en-US" sz="1400" kern="0" dirty="0">
                <a:effectLst/>
                <a:latin typeface="Times New Roman" panose="02020603050405020304" pitchFamily="18" charset="0"/>
                <a:ea typeface="Calibri" panose="020F0502020204030204" pitchFamily="34" charset="0"/>
                <a:cs typeface="Times New Roman" panose="02020603050405020304" pitchFamily="18" charset="0"/>
              </a:rPr>
              <a:t>suffix can combine with the </a:t>
            </a:r>
            <a:r>
              <a:rPr lang="en-US" sz="1400" kern="0" dirty="0" err="1">
                <a:effectLst/>
                <a:latin typeface="Times New Roman" panose="02020603050405020304" pitchFamily="18" charset="0"/>
                <a:ea typeface="Calibri" panose="020F0502020204030204" pitchFamily="34" charset="0"/>
                <a:cs typeface="Times New Roman" panose="02020603050405020304" pitchFamily="18" charset="0"/>
              </a:rPr>
              <a:t>Incompletive</a:t>
            </a:r>
            <a:r>
              <a:rPr lang="en-US" sz="1400" kern="0" dirty="0">
                <a:effectLst/>
                <a:latin typeface="Times New Roman" panose="02020603050405020304" pitchFamily="18" charset="0"/>
                <a:ea typeface="Calibri" panose="020F0502020204030204" pitchFamily="34" charset="0"/>
                <a:cs typeface="Times New Roman" panose="02020603050405020304" pitchFamily="18" charset="0"/>
              </a:rPr>
              <a:t> stem to indicate an ongoing activity in the past of </a:t>
            </a:r>
            <a:r>
              <a:rPr lang="en-US" sz="1400" kern="0" dirty="0" smtClean="0">
                <a:effectLst/>
                <a:latin typeface="Times New Roman" panose="02020603050405020304" pitchFamily="18" charset="0"/>
                <a:ea typeface="Calibri" panose="020F0502020204030204" pitchFamily="34" charset="0"/>
                <a:cs typeface="Times New Roman" panose="02020603050405020304" pitchFamily="18" charset="0"/>
              </a:rPr>
              <a:t>which </a:t>
            </a:r>
            <a:r>
              <a:rPr lang="en-US" sz="1400" kern="0" dirty="0">
                <a:effectLst/>
                <a:latin typeface="Times New Roman" panose="02020603050405020304" pitchFamily="18" charset="0"/>
                <a:ea typeface="Calibri" panose="020F0502020204030204" pitchFamily="34" charset="0"/>
                <a:cs typeface="Times New Roman" panose="02020603050405020304" pitchFamily="18" charset="0"/>
              </a:rPr>
              <a:t>the speaker has personal knowledge. </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The final suffix </a:t>
            </a:r>
            <a:r>
              <a:rPr lang="en-US" sz="1400" dirty="0">
                <a:latin typeface="Times New Roman" panose="02020603050405020304" pitchFamily="18" charset="0"/>
                <a:cs typeface="Times New Roman" panose="02020603050405020304" pitchFamily="18" charset="0"/>
              </a:rPr>
              <a:t>for this form is /-</a:t>
            </a:r>
            <a:r>
              <a:rPr lang="en-US" sz="1400" i="1" dirty="0" err="1">
                <a:latin typeface="Times New Roman" panose="02020603050405020304" pitchFamily="18" charset="0"/>
                <a:cs typeface="Times New Roman" panose="02020603050405020304" pitchFamily="18" charset="0"/>
              </a:rPr>
              <a:t>v’i</a:t>
            </a:r>
            <a:r>
              <a:rPr lang="en-US" sz="1400" dirty="0">
                <a:latin typeface="Times New Roman" panose="02020603050405020304" pitchFamily="18" charset="0"/>
                <a:cs typeface="Times New Roman" panose="02020603050405020304" pitchFamily="18" charset="0"/>
              </a:rPr>
              <a:t>/</a:t>
            </a:r>
            <a:endParaRPr lang="en-US" sz="1400" kern="0" dirty="0">
              <a:effectLst/>
              <a:latin typeface="Times New Roman" panose="02020603050405020304" pitchFamily="18" charset="0"/>
              <a:ea typeface="Calibri" panose="020F0502020204030204" pitchFamily="34" charset="0"/>
              <a:cs typeface="Times New Roman" panose="02020603050405020304" pitchFamily="18" charset="0"/>
            </a:endParaRPr>
          </a:p>
          <a:p>
            <a:pPr marL="914400" lvl="2">
              <a:lnSpc>
                <a:spcPct val="107000"/>
              </a:lnSpc>
              <a:spcBef>
                <a:spcPts val="0"/>
              </a:spcBef>
            </a:pPr>
            <a:r>
              <a:rPr lang="en-US" sz="1400" b="1" kern="0" dirty="0" err="1">
                <a:latin typeface="Times New Roman" panose="02020603050405020304" pitchFamily="18" charset="0"/>
                <a:ea typeface="Calibri" panose="020F0502020204030204" pitchFamily="34" charset="0"/>
                <a:cs typeface="Times New Roman" panose="02020603050405020304" pitchFamily="18" charset="0"/>
              </a:rPr>
              <a:t>N</a:t>
            </a:r>
            <a:r>
              <a:rPr lang="en-US" sz="1400" b="1" kern="0" dirty="0" err="1">
                <a:effectLst/>
                <a:latin typeface="Times New Roman" panose="02020603050405020304" pitchFamily="18" charset="0"/>
                <a:ea typeface="Calibri" panose="020F0502020204030204" pitchFamily="34" charset="0"/>
                <a:cs typeface="Times New Roman" panose="02020603050405020304" pitchFamily="18" charset="0"/>
              </a:rPr>
              <a:t>onexperienced</a:t>
            </a:r>
            <a:r>
              <a:rPr lang="en-US" sz="1400" b="1" kern="0" dirty="0">
                <a:effectLst/>
                <a:latin typeface="Times New Roman" panose="02020603050405020304" pitchFamily="18" charset="0"/>
                <a:ea typeface="Calibri" panose="020F0502020204030204" pitchFamily="34" charset="0"/>
                <a:cs typeface="Times New Roman" panose="02020603050405020304" pitchFamily="18" charset="0"/>
              </a:rPr>
              <a:t> Past (NXP) </a:t>
            </a:r>
            <a:r>
              <a:rPr lang="en-US" sz="1400" kern="0" dirty="0">
                <a:latin typeface="Times New Roman" panose="02020603050405020304" pitchFamily="18" charset="0"/>
                <a:ea typeface="Calibri" panose="020F0502020204030204" pitchFamily="34" charset="0"/>
                <a:cs typeface="Times New Roman" panose="02020603050405020304" pitchFamily="18" charset="0"/>
              </a:rPr>
              <a:t>suffix combined </a:t>
            </a:r>
            <a:r>
              <a:rPr lang="en-US" sz="1400" kern="0" dirty="0">
                <a:effectLst/>
                <a:latin typeface="Times New Roman" panose="02020603050405020304" pitchFamily="18" charset="0"/>
                <a:ea typeface="Calibri" panose="020F0502020204030204" pitchFamily="34" charset="0"/>
                <a:cs typeface="Times New Roman" panose="02020603050405020304" pitchFamily="18" charset="0"/>
              </a:rPr>
              <a:t>with the </a:t>
            </a:r>
            <a:r>
              <a:rPr lang="en-US" sz="1400" kern="0" dirty="0" err="1">
                <a:latin typeface="Times New Roman" panose="02020603050405020304" pitchFamily="18" charset="0"/>
                <a:ea typeface="Calibri" panose="020F0502020204030204" pitchFamily="34" charset="0"/>
                <a:cs typeface="Times New Roman" panose="02020603050405020304" pitchFamily="18" charset="0"/>
              </a:rPr>
              <a:t>Incompletive</a:t>
            </a:r>
            <a:r>
              <a:rPr lang="en-US" sz="1400" kern="0" dirty="0">
                <a:latin typeface="Times New Roman" panose="02020603050405020304" pitchFamily="18" charset="0"/>
                <a:ea typeface="Calibri" panose="020F0502020204030204" pitchFamily="34" charset="0"/>
                <a:cs typeface="Times New Roman" panose="02020603050405020304" pitchFamily="18" charset="0"/>
              </a:rPr>
              <a:t> stem </a:t>
            </a:r>
            <a:r>
              <a:rPr lang="en-US" sz="1400" kern="0" dirty="0">
                <a:effectLst/>
                <a:latin typeface="Times New Roman" panose="02020603050405020304" pitchFamily="18" charset="0"/>
                <a:ea typeface="Calibri" panose="020F0502020204030204" pitchFamily="34" charset="0"/>
                <a:cs typeface="Times New Roman" panose="02020603050405020304" pitchFamily="18" charset="0"/>
              </a:rPr>
              <a:t>indicates that the speaker has not </a:t>
            </a:r>
            <a:r>
              <a:rPr lang="en-US" sz="1400" kern="0" dirty="0" smtClean="0">
                <a:effectLst/>
                <a:latin typeface="Times New Roman" panose="02020603050405020304" pitchFamily="18" charset="0"/>
                <a:ea typeface="Calibri" panose="020F0502020204030204" pitchFamily="34" charset="0"/>
                <a:cs typeface="Times New Roman" panose="02020603050405020304" pitchFamily="18" charset="0"/>
              </a:rPr>
              <a:t>directly witnessed </a:t>
            </a:r>
            <a:r>
              <a:rPr lang="en-US" sz="1400" kern="0" dirty="0">
                <a:effectLst/>
                <a:latin typeface="Times New Roman" panose="02020603050405020304" pitchFamily="18" charset="0"/>
                <a:ea typeface="Calibri" panose="020F0502020204030204" pitchFamily="34" charset="0"/>
                <a:cs typeface="Times New Roman" panose="02020603050405020304" pitchFamily="18" charset="0"/>
              </a:rPr>
              <a:t>the event and is stating what has been reported by others. </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The final suffix </a:t>
            </a:r>
            <a:r>
              <a:rPr lang="en-US" sz="1400" dirty="0">
                <a:latin typeface="Times New Roman" panose="02020603050405020304" pitchFamily="18" charset="0"/>
                <a:cs typeface="Times New Roman" panose="02020603050405020304" pitchFamily="18" charset="0"/>
              </a:rPr>
              <a:t>for this form is /-</a:t>
            </a:r>
            <a:r>
              <a:rPr lang="en-US" sz="1400" i="1" dirty="0" err="1">
                <a:latin typeface="Times New Roman" panose="02020603050405020304" pitchFamily="18" charset="0"/>
                <a:cs typeface="Times New Roman" panose="02020603050405020304" pitchFamily="18" charset="0"/>
              </a:rPr>
              <a:t>e’i</a:t>
            </a:r>
            <a:r>
              <a:rPr lang="en-US" sz="1400" dirty="0">
                <a:latin typeface="Times New Roman" panose="02020603050405020304" pitchFamily="18" charset="0"/>
                <a:cs typeface="Times New Roman" panose="02020603050405020304" pitchFamily="18" charset="0"/>
              </a:rPr>
              <a:t>/</a:t>
            </a:r>
            <a:r>
              <a:rPr lang="en-US" sz="1400" kern="0" dirty="0">
                <a:effectLst/>
                <a:latin typeface="Times New Roman" panose="02020603050405020304" pitchFamily="18" charset="0"/>
                <a:ea typeface="Calibri" panose="020F0502020204030204" pitchFamily="34" charset="0"/>
                <a:cs typeface="Times New Roman" panose="02020603050405020304" pitchFamily="18" charset="0"/>
              </a:rPr>
              <a:t> </a:t>
            </a:r>
          </a:p>
          <a:p>
            <a:pPr marL="914400" lvl="2">
              <a:lnSpc>
                <a:spcPct val="107000"/>
              </a:lnSpc>
              <a:spcBef>
                <a:spcPts val="0"/>
              </a:spcBef>
            </a:pPr>
            <a:r>
              <a:rPr lang="en-US" sz="1400" b="1" kern="0" dirty="0">
                <a:latin typeface="Times New Roman" panose="02020603050405020304" pitchFamily="18" charset="0"/>
                <a:ea typeface="Calibri" panose="020F0502020204030204" pitchFamily="34" charset="0"/>
                <a:cs typeface="Times New Roman" panose="02020603050405020304" pitchFamily="18" charset="0"/>
              </a:rPr>
              <a:t>P</a:t>
            </a:r>
            <a:r>
              <a:rPr lang="en-US" sz="1400" b="1" kern="0" dirty="0">
                <a:effectLst/>
                <a:latin typeface="Times New Roman" panose="02020603050405020304" pitchFamily="18" charset="0"/>
                <a:ea typeface="Calibri" panose="020F0502020204030204" pitchFamily="34" charset="0"/>
                <a:cs typeface="Times New Roman" panose="02020603050405020304" pitchFamily="18" charset="0"/>
              </a:rPr>
              <a:t>rogressive </a:t>
            </a:r>
            <a:r>
              <a:rPr lang="en-US" sz="1400" b="1" kern="0" dirty="0">
                <a:latin typeface="Times New Roman" panose="02020603050405020304" pitchFamily="18" charset="0"/>
                <a:ea typeface="Calibri" panose="020F0502020204030204" pitchFamily="34" charset="0"/>
                <a:cs typeface="Times New Roman" panose="02020603050405020304" pitchFamily="18" charset="0"/>
              </a:rPr>
              <a:t>F</a:t>
            </a:r>
            <a:r>
              <a:rPr lang="en-US" sz="1400" b="1" kern="0" dirty="0">
                <a:effectLst/>
                <a:latin typeface="Times New Roman" panose="02020603050405020304" pitchFamily="18" charset="0"/>
                <a:ea typeface="Calibri" panose="020F0502020204030204" pitchFamily="34" charset="0"/>
                <a:cs typeface="Times New Roman" panose="02020603050405020304" pitchFamily="18" charset="0"/>
              </a:rPr>
              <a:t>uture (PFT) </a:t>
            </a:r>
            <a:r>
              <a:rPr lang="en-US" sz="1400" kern="0" dirty="0">
                <a:effectLst/>
                <a:latin typeface="Times New Roman" panose="02020603050405020304" pitchFamily="18" charset="0"/>
                <a:ea typeface="Calibri" panose="020F0502020204030204" pitchFamily="34" charset="0"/>
                <a:cs typeface="Times New Roman" panose="02020603050405020304" pitchFamily="18" charset="0"/>
              </a:rPr>
              <a:t>suffix </a:t>
            </a:r>
            <a:r>
              <a:rPr lang="en-US" sz="1400" kern="0" dirty="0">
                <a:latin typeface="Times New Roman" panose="02020603050405020304" pitchFamily="18" charset="0"/>
                <a:ea typeface="Calibri" panose="020F0502020204030204" pitchFamily="34" charset="0"/>
                <a:cs typeface="Times New Roman" panose="02020603050405020304" pitchFamily="18" charset="0"/>
              </a:rPr>
              <a:t>combined </a:t>
            </a:r>
            <a:r>
              <a:rPr lang="en-US" sz="1400" kern="0" dirty="0">
                <a:effectLst/>
                <a:latin typeface="Times New Roman" panose="02020603050405020304" pitchFamily="18" charset="0"/>
                <a:ea typeface="Calibri" panose="020F0502020204030204" pitchFamily="34" charset="0"/>
                <a:cs typeface="Times New Roman" panose="02020603050405020304" pitchFamily="18" charset="0"/>
              </a:rPr>
              <a:t>with the </a:t>
            </a:r>
            <a:r>
              <a:rPr lang="en-US" sz="1400" kern="0" dirty="0" err="1">
                <a:latin typeface="Times New Roman" panose="02020603050405020304" pitchFamily="18" charset="0"/>
                <a:ea typeface="Calibri" panose="020F0502020204030204" pitchFamily="34" charset="0"/>
                <a:cs typeface="Times New Roman" panose="02020603050405020304" pitchFamily="18" charset="0"/>
              </a:rPr>
              <a:t>Incompletive</a:t>
            </a:r>
            <a:r>
              <a:rPr lang="en-US" sz="1400" kern="0" dirty="0">
                <a:latin typeface="Times New Roman" panose="02020603050405020304" pitchFamily="18" charset="0"/>
                <a:ea typeface="Calibri" panose="020F0502020204030204" pitchFamily="34" charset="0"/>
                <a:cs typeface="Times New Roman" panose="02020603050405020304" pitchFamily="18" charset="0"/>
              </a:rPr>
              <a:t> stem </a:t>
            </a:r>
            <a:r>
              <a:rPr lang="en-US" sz="1400" kern="0" dirty="0">
                <a:effectLst/>
                <a:latin typeface="Times New Roman" panose="02020603050405020304" pitchFamily="18" charset="0"/>
                <a:ea typeface="Calibri" panose="020F0502020204030204" pitchFamily="34" charset="0"/>
                <a:cs typeface="Times New Roman" panose="02020603050405020304" pitchFamily="18" charset="0"/>
              </a:rPr>
              <a:t>denotes an activity that is ongoing in the </a:t>
            </a:r>
            <a:r>
              <a:rPr lang="en-US" sz="1400" kern="0" dirty="0" smtClean="0">
                <a:effectLst/>
                <a:latin typeface="Times New Roman" panose="02020603050405020304" pitchFamily="18" charset="0"/>
                <a:ea typeface="Calibri" panose="020F0502020204030204" pitchFamily="34" charset="0"/>
                <a:cs typeface="Times New Roman" panose="02020603050405020304" pitchFamily="18" charset="0"/>
              </a:rPr>
              <a:t>future through </a:t>
            </a:r>
            <a:r>
              <a:rPr lang="en-US" sz="1400" kern="0" dirty="0">
                <a:effectLst/>
                <a:latin typeface="Times New Roman" panose="02020603050405020304" pitchFamily="18" charset="0"/>
                <a:ea typeface="Calibri" panose="020F0502020204030204" pitchFamily="34" charset="0"/>
                <a:cs typeface="Times New Roman" panose="02020603050405020304" pitchFamily="18" charset="0"/>
              </a:rPr>
              <a:t>the active effort of the participant. </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The final suffix </a:t>
            </a:r>
            <a:r>
              <a:rPr lang="en-US" sz="1400" dirty="0">
                <a:latin typeface="Times New Roman" panose="02020603050405020304" pitchFamily="18" charset="0"/>
                <a:cs typeface="Times New Roman" panose="02020603050405020304" pitchFamily="18" charset="0"/>
              </a:rPr>
              <a:t>for this form is /-</a:t>
            </a:r>
            <a:r>
              <a:rPr lang="en-US" sz="1400" i="1" dirty="0" err="1">
                <a:latin typeface="Times New Roman" panose="02020603050405020304" pitchFamily="18" charset="0"/>
                <a:cs typeface="Times New Roman" panose="02020603050405020304" pitchFamily="18" charset="0"/>
              </a:rPr>
              <a:t>esdi</a:t>
            </a:r>
            <a:r>
              <a:rPr lang="en-US" sz="1400" dirty="0">
                <a:latin typeface="Times New Roman" panose="02020603050405020304" pitchFamily="18" charset="0"/>
                <a:cs typeface="Times New Roman" panose="02020603050405020304" pitchFamily="18" charset="0"/>
              </a:rPr>
              <a:t>/</a:t>
            </a:r>
            <a:endParaRPr lang="en-US" sz="1400" kern="0" dirty="0">
              <a:latin typeface="Times New Roman" panose="02020603050405020304" pitchFamily="18" charset="0"/>
              <a:cs typeface="Times New Roman" panose="02020603050405020304" pitchFamily="18" charset="0"/>
            </a:endParaRPr>
          </a:p>
          <a:p>
            <a:pPr lvl="1">
              <a:spcBef>
                <a:spcPts val="0"/>
              </a:spcBef>
              <a:spcAft>
                <a:spcPts val="600"/>
              </a:spcAft>
            </a:pPr>
            <a:r>
              <a:rPr lang="en-US" sz="2000" dirty="0">
                <a:latin typeface="Calibri" panose="020F0502020204030204" pitchFamily="34" charset="0"/>
                <a:cs typeface="Times New Roman" panose="02020603050405020304" pitchFamily="18" charset="0"/>
              </a:rPr>
              <a:t>See CRG Page 68-69 for examples and further explanations.</a:t>
            </a:r>
          </a:p>
          <a:p>
            <a:pPr lvl="1">
              <a:spcBef>
                <a:spcPts val="0"/>
              </a:spcBef>
              <a:spcAft>
                <a:spcPts val="6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This Stem is presented in the 3</a:t>
            </a:r>
            <a:r>
              <a:rPr lang="en-US" sz="2000" baseline="30000" dirty="0">
                <a:effectLst/>
                <a:latin typeface="Calibri" panose="020F0502020204030204" pitchFamily="34" charset="0"/>
                <a:ea typeface="Calibri" panose="020F0502020204030204" pitchFamily="34" charset="0"/>
                <a:cs typeface="Times New Roman" panose="02020603050405020304" pitchFamily="18" charset="0"/>
              </a:rPr>
              <a:t>rd</a:t>
            </a:r>
            <a:r>
              <a:rPr lang="en-US" sz="2000" dirty="0">
                <a:effectLst/>
                <a:latin typeface="Calibri" panose="020F0502020204030204" pitchFamily="34" charset="0"/>
                <a:ea typeface="Calibri" panose="020F0502020204030204" pitchFamily="34" charset="0"/>
                <a:cs typeface="Times New Roman" panose="02020603050405020304" pitchFamily="18" charset="0"/>
              </a:rPr>
              <a:t> Sub-Entry for most verbs in the CED.  </a:t>
            </a:r>
          </a:p>
          <a:p>
            <a:pPr lvl="1">
              <a:spcBef>
                <a:spcPts val="0"/>
              </a:spcBef>
              <a:spcAft>
                <a:spcPts val="600"/>
              </a:spcAft>
            </a:pPr>
            <a:r>
              <a:rPr lang="en-US" sz="2000" dirty="0">
                <a:latin typeface="Calibri" panose="020F0502020204030204" pitchFamily="34" charset="0"/>
                <a:ea typeface="Calibri" panose="020F0502020204030204" pitchFamily="34" charset="0"/>
                <a:cs typeface="Times New Roman" panose="02020603050405020304" pitchFamily="18" charset="0"/>
              </a:rPr>
              <a:t>The 3</a:t>
            </a:r>
            <a:r>
              <a:rPr lang="en-US" sz="2000" baseline="30000" dirty="0">
                <a:latin typeface="Calibri" panose="020F0502020204030204" pitchFamily="34" charset="0"/>
                <a:ea typeface="Calibri" panose="020F0502020204030204" pitchFamily="34" charset="0"/>
                <a:cs typeface="Times New Roman" panose="02020603050405020304" pitchFamily="18" charset="0"/>
              </a:rPr>
              <a:t>rd</a:t>
            </a:r>
            <a:r>
              <a:rPr lang="en-US" sz="2000" dirty="0">
                <a:latin typeface="Calibri" panose="020F0502020204030204" pitchFamily="34" charset="0"/>
                <a:ea typeface="Calibri" panose="020F0502020204030204" pitchFamily="34" charset="0"/>
                <a:cs typeface="Times New Roman" panose="02020603050405020304" pitchFamily="18" charset="0"/>
              </a:rPr>
              <a:t> Sub-Entry in the CED gives the 3</a:t>
            </a:r>
            <a:r>
              <a:rPr lang="en-US" sz="2000" baseline="30000" dirty="0">
                <a:latin typeface="Calibri" panose="020F0502020204030204" pitchFamily="34" charset="0"/>
                <a:ea typeface="Calibri" panose="020F0502020204030204" pitchFamily="34" charset="0"/>
                <a:cs typeface="Times New Roman" panose="02020603050405020304" pitchFamily="18" charset="0"/>
              </a:rPr>
              <a:t>rd</a:t>
            </a:r>
            <a:r>
              <a:rPr lang="en-US" sz="2000" dirty="0">
                <a:latin typeface="Calibri" panose="020F0502020204030204" pitchFamily="34" charset="0"/>
                <a:ea typeface="Calibri" panose="020F0502020204030204" pitchFamily="34" charset="0"/>
                <a:cs typeface="Times New Roman" panose="02020603050405020304" pitchFamily="18" charset="0"/>
              </a:rPr>
              <a:t> Person Habitual Form.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err="1">
                <a:solidFill>
                  <a:srgbClr val="FFFFFF"/>
                </a:solidFill>
              </a:rPr>
              <a:t>Incompletive</a:t>
            </a:r>
            <a:r>
              <a:rPr lang="en-US" sz="3200" dirty="0">
                <a:solidFill>
                  <a:srgbClr val="FFFFFF"/>
                </a:solidFill>
              </a:rPr>
              <a:t> Stem</a:t>
            </a:r>
          </a:p>
        </p:txBody>
      </p:sp>
    </p:spTree>
    <p:extLst>
      <p:ext uri="{BB962C8B-B14F-4D97-AF65-F5344CB8AC3E}">
        <p14:creationId xmlns:p14="http://schemas.microsoft.com/office/powerpoint/2010/main" val="543544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51BFF090-4261-6CC9-1406-7F28A96563A5}"/>
              </a:ext>
            </a:extLst>
          </p:cNvPr>
          <p:cNvSpPr>
            <a:spLocks noGrp="1"/>
          </p:cNvSpPr>
          <p:nvPr>
            <p:ph idx="1"/>
          </p:nvPr>
        </p:nvSpPr>
        <p:spPr>
          <a:xfrm>
            <a:off x="655550" y="1813602"/>
            <a:ext cx="11119683" cy="4643182"/>
          </a:xfrm>
        </p:spPr>
        <p:txBody>
          <a:bodyPr>
            <a:normAutofit/>
          </a:bodyPr>
          <a:lstStyle/>
          <a:p>
            <a:pPr marL="0" marR="0">
              <a:lnSpc>
                <a:spcPct val="107000"/>
              </a:lnSpc>
              <a:spcBef>
                <a:spcPts val="0"/>
              </a:spcBef>
              <a:spcAft>
                <a:spcPts val="0"/>
              </a:spcAft>
            </a:pPr>
            <a:r>
              <a:rPr lang="en-US" b="1" dirty="0">
                <a:effectLst/>
                <a:latin typeface="Times New Roman" panose="02020603050405020304" pitchFamily="18" charset="0"/>
                <a:ea typeface="Calibri" panose="020F0502020204030204" pitchFamily="34" charset="0"/>
                <a:cs typeface="Times New Roman" panose="02020603050405020304" pitchFamily="18" charset="0"/>
              </a:rPr>
              <a:t>3 - Immediate (IMM): </a:t>
            </a:r>
            <a:r>
              <a:rPr lang="en-US" sz="2800" kern="0" dirty="0">
                <a:effectLst/>
                <a:latin typeface="Times New Roman" panose="02020603050405020304" pitchFamily="18" charset="0"/>
                <a:ea typeface="Calibri" panose="020F0502020204030204" pitchFamily="34" charset="0"/>
                <a:cs typeface="Times New Roman" panose="02020603050405020304" pitchFamily="18" charset="0"/>
              </a:rPr>
              <a:t>presents an action that took place in the recent past; it can also be used as a command to express an action that should be done in the near future. When used with the </a:t>
            </a:r>
            <a:r>
              <a:rPr lang="en-US" sz="2800" kern="0" dirty="0" err="1" smtClean="0">
                <a:effectLst/>
                <a:latin typeface="Times New Roman" panose="02020603050405020304" pitchFamily="18" charset="0"/>
                <a:ea typeface="Calibri" panose="020F0502020204030204" pitchFamily="34" charset="0"/>
                <a:cs typeface="Times New Roman" panose="02020603050405020304" pitchFamily="18" charset="0"/>
              </a:rPr>
              <a:t>prepronominal</a:t>
            </a:r>
            <a:r>
              <a:rPr lang="en-US" sz="2800" kern="0" dirty="0" smtClean="0">
                <a:effectLst/>
                <a:latin typeface="Times New Roman" panose="02020603050405020304" pitchFamily="18" charset="0"/>
                <a:ea typeface="Calibri" panose="020F0502020204030204" pitchFamily="34" charset="0"/>
                <a:cs typeface="Times New Roman" panose="02020603050405020304" pitchFamily="18" charset="0"/>
              </a:rPr>
              <a:t> prefix {</a:t>
            </a:r>
            <a:r>
              <a:rPr lang="en-US" sz="2800" kern="0" dirty="0" err="1" smtClean="0">
                <a:effectLst/>
                <a:latin typeface="Times New Roman" panose="02020603050405020304" pitchFamily="18" charset="0"/>
                <a:ea typeface="Calibri" panose="020F0502020204030204" pitchFamily="34" charset="0"/>
                <a:cs typeface="Times New Roman" panose="02020603050405020304" pitchFamily="18" charset="0"/>
              </a:rPr>
              <a:t>yi</a:t>
            </a:r>
            <a:r>
              <a:rPr lang="en-US" sz="2800" kern="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kern="0" dirty="0">
                <a:effectLst/>
                <a:latin typeface="Times New Roman" panose="02020603050405020304" pitchFamily="18" charset="0"/>
                <a:ea typeface="Calibri" panose="020F0502020204030204" pitchFamily="34" charset="0"/>
                <a:cs typeface="Times New Roman" panose="02020603050405020304" pitchFamily="18" charset="0"/>
              </a:rPr>
              <a:t>it expresses an action that could take place in the near future. </a:t>
            </a:r>
            <a:r>
              <a:rPr lang="en-US" dirty="0">
                <a:effectLst/>
                <a:latin typeface="Times New Roman" panose="02020603050405020304" pitchFamily="18" charset="0"/>
                <a:ea typeface="Calibri" panose="020F0502020204030204" pitchFamily="34" charset="0"/>
                <a:cs typeface="Times New Roman" panose="02020603050405020304" pitchFamily="18" charset="0"/>
              </a:rPr>
              <a:t>This stem is the third of the five verb stems; it does not have a final </a:t>
            </a: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suffix, meaning that no suffix changes need to occur with different conjugations.</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lvl="1">
              <a:spcBef>
                <a:spcPts val="0"/>
              </a:spcBef>
              <a:spcAft>
                <a:spcPts val="600"/>
              </a:spcAft>
            </a:pPr>
            <a:r>
              <a:rPr lang="en-US" sz="2400" dirty="0">
                <a:latin typeface="Calibri" panose="020F0502020204030204" pitchFamily="34" charset="0"/>
                <a:cs typeface="Times New Roman" panose="02020603050405020304" pitchFamily="18" charset="0"/>
              </a:rPr>
              <a:t>See CRG Page 69-72 for examples and further explanations.</a:t>
            </a:r>
          </a:p>
          <a:p>
            <a:pPr lvl="1">
              <a:spcBef>
                <a:spcPts val="0"/>
              </a:spcBef>
              <a:spcAft>
                <a:spcPts val="600"/>
              </a:spcAft>
            </a:pPr>
            <a:r>
              <a:rPr lang="en-US" dirty="0">
                <a:latin typeface="Calibri" panose="020F0502020204030204" pitchFamily="34" charset="0"/>
                <a:cs typeface="Times New Roman" panose="02020603050405020304" pitchFamily="18" charset="0"/>
              </a:rPr>
              <a:t>This Stem is presented in the 4th Sub-Entry in the CED.</a:t>
            </a:r>
          </a:p>
          <a:p>
            <a:pPr lvl="1">
              <a:spcBef>
                <a:spcPts val="0"/>
              </a:spcBef>
              <a:spcAft>
                <a:spcPts val="600"/>
              </a:spcAft>
            </a:pPr>
            <a:r>
              <a:rPr lang="en-US" dirty="0">
                <a:latin typeface="Calibri" panose="020F0502020204030204" pitchFamily="34" charset="0"/>
                <a:cs typeface="Times New Roman" panose="02020603050405020304" pitchFamily="18" charset="0"/>
              </a:rPr>
              <a:t>The 4th Sub-Entry is the 2nd Person Imperative Form, sometimes called the Command form.  </a:t>
            </a:r>
          </a:p>
          <a:p>
            <a:pPr marL="0" marR="0" lvl="0" indent="0">
              <a:spcBef>
                <a:spcPts val="0"/>
              </a:spcBef>
              <a:spcAft>
                <a:spcPts val="60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Immediate Stem</a:t>
            </a:r>
          </a:p>
        </p:txBody>
      </p:sp>
    </p:spTree>
    <p:extLst>
      <p:ext uri="{BB962C8B-B14F-4D97-AF65-F5344CB8AC3E}">
        <p14:creationId xmlns:p14="http://schemas.microsoft.com/office/powerpoint/2010/main" val="28436742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51BFF090-4261-6CC9-1406-7F28A96563A5}"/>
              </a:ext>
            </a:extLst>
          </p:cNvPr>
          <p:cNvSpPr>
            <a:spLocks noGrp="1"/>
          </p:cNvSpPr>
          <p:nvPr>
            <p:ph idx="1"/>
          </p:nvPr>
        </p:nvSpPr>
        <p:spPr>
          <a:xfrm>
            <a:off x="746449" y="1630869"/>
            <a:ext cx="11000791" cy="4956543"/>
          </a:xfrm>
        </p:spPr>
        <p:txBody>
          <a:bodyPr>
            <a:normAutofit fontScale="77500" lnSpcReduction="20000"/>
          </a:bodyPr>
          <a:lstStyle/>
          <a:p>
            <a:pPr marL="0" marR="0" lvl="0" indent="0">
              <a:spcBef>
                <a:spcPts val="0"/>
              </a:spcBef>
              <a:spcAft>
                <a:spcPts val="600"/>
              </a:spcAft>
              <a:buNone/>
            </a:pPr>
            <a:r>
              <a:rPr lang="en-US" b="1" dirty="0">
                <a:latin typeface="Times New Roman" panose="02020603050405020304" pitchFamily="18" charset="0"/>
                <a:ea typeface="Calibri" panose="020F0502020204030204" pitchFamily="34" charset="0"/>
                <a:cs typeface="Times New Roman" panose="02020603050405020304" pitchFamily="18" charset="0"/>
              </a:rPr>
              <a:t>4</a:t>
            </a:r>
            <a:r>
              <a:rPr lang="en-US" b="1" dirty="0">
                <a:effectLst/>
                <a:latin typeface="Times New Roman" panose="02020603050405020304" pitchFamily="18" charset="0"/>
                <a:ea typeface="Calibri" panose="020F0502020204030204" pitchFamily="34" charset="0"/>
                <a:cs typeface="Times New Roman" panose="02020603050405020304" pitchFamily="18" charset="0"/>
              </a:rPr>
              <a:t> - Completive (CMP): </a:t>
            </a:r>
            <a:r>
              <a:rPr lang="en-US" dirty="0">
                <a:effectLst/>
                <a:latin typeface="Times New Roman" panose="02020603050405020304" pitchFamily="18" charset="0"/>
                <a:ea typeface="Calibri" panose="020F0502020204030204" pitchFamily="34" charset="0"/>
                <a:cs typeface="Times New Roman" panose="02020603050405020304" pitchFamily="18" charset="0"/>
              </a:rPr>
              <a:t>indicates a past or future completed action. Like the </a:t>
            </a:r>
            <a:r>
              <a:rPr lang="en-US" dirty="0" err="1">
                <a:effectLst/>
                <a:latin typeface="Times New Roman" panose="02020603050405020304" pitchFamily="18" charset="0"/>
                <a:ea typeface="Calibri" panose="020F0502020204030204" pitchFamily="34" charset="0"/>
                <a:cs typeface="Times New Roman" panose="02020603050405020304" pitchFamily="18" charset="0"/>
              </a:rPr>
              <a:t>Incompletive</a:t>
            </a:r>
            <a:r>
              <a:rPr lang="en-US" dirty="0">
                <a:effectLst/>
                <a:latin typeface="Times New Roman" panose="02020603050405020304" pitchFamily="18" charset="0"/>
                <a:ea typeface="Calibri" panose="020F0502020204030204" pitchFamily="34" charset="0"/>
                <a:cs typeface="Times New Roman" panose="02020603050405020304" pitchFamily="18" charset="0"/>
              </a:rPr>
              <a:t>, it can be used with the experienced past, </a:t>
            </a:r>
            <a:r>
              <a:rPr lang="en-US" dirty="0" err="1">
                <a:effectLst/>
                <a:latin typeface="Times New Roman" panose="02020603050405020304" pitchFamily="18" charset="0"/>
                <a:ea typeface="Calibri" panose="020F0502020204030204" pitchFamily="34" charset="0"/>
                <a:cs typeface="Times New Roman" panose="02020603050405020304" pitchFamily="18" charset="0"/>
              </a:rPr>
              <a:t>nonexperienced</a:t>
            </a:r>
            <a:r>
              <a:rPr lang="en-US" dirty="0">
                <a:effectLst/>
                <a:latin typeface="Times New Roman" panose="02020603050405020304" pitchFamily="18" charset="0"/>
                <a:ea typeface="Calibri" panose="020F0502020204030204" pitchFamily="34" charset="0"/>
                <a:cs typeface="Times New Roman" panose="02020603050405020304" pitchFamily="18" charset="0"/>
              </a:rPr>
              <a:t> past, and progressive future suffixes</a:t>
            </a:r>
            <a:r>
              <a:rPr lang="en-US" dirty="0">
                <a:latin typeface="Times New Roman" panose="02020603050405020304" pitchFamily="18" charset="0"/>
                <a:ea typeface="Calibri" panose="020F0502020204030204" pitchFamily="34" charset="0"/>
                <a:cs typeface="Times New Roman" panose="02020603050405020304" pitchFamily="18" charset="0"/>
              </a:rPr>
              <a:t>. This stem is the fourth of the five verb stems and always appears with a final suffix. </a:t>
            </a:r>
          </a:p>
          <a:p>
            <a:pPr lvl="2">
              <a:spcBef>
                <a:spcPts val="0"/>
              </a:spcBef>
              <a:spcAft>
                <a:spcPts val="600"/>
              </a:spcAft>
            </a:pPr>
            <a:r>
              <a:rPr lang="en-US" b="1" dirty="0">
                <a:effectLst/>
                <a:latin typeface="Times New Roman" panose="02020603050405020304" pitchFamily="18" charset="0"/>
                <a:ea typeface="Calibri" panose="020F0502020204030204" pitchFamily="34" charset="0"/>
                <a:cs typeface="Times New Roman" panose="02020603050405020304" pitchFamily="18" charset="0"/>
              </a:rPr>
              <a:t>Experienced Past (EXP) </a:t>
            </a:r>
            <a:r>
              <a:rPr lang="en-US" dirty="0">
                <a:effectLst/>
                <a:latin typeface="Times New Roman" panose="02020603050405020304" pitchFamily="18" charset="0"/>
                <a:ea typeface="Calibri" panose="020F0502020204030204" pitchFamily="34" charset="0"/>
                <a:cs typeface="Times New Roman" panose="02020603050405020304" pitchFamily="18" charset="0"/>
              </a:rPr>
              <a:t>final suffix </a:t>
            </a:r>
            <a:r>
              <a:rPr lang="en-US" dirty="0">
                <a:latin typeface="Times New Roman" panose="02020603050405020304" pitchFamily="18" charset="0"/>
                <a:ea typeface="Calibri" panose="020F0502020204030204" pitchFamily="34" charset="0"/>
                <a:cs typeface="Times New Roman" panose="02020603050405020304" pitchFamily="18" charset="0"/>
              </a:rPr>
              <a:t>combined with the Completive Stem, </a:t>
            </a:r>
            <a:r>
              <a:rPr lang="en-US" dirty="0">
                <a:effectLst/>
                <a:latin typeface="Times New Roman" panose="02020603050405020304" pitchFamily="18" charset="0"/>
                <a:ea typeface="Calibri" panose="020F0502020204030204" pitchFamily="34" charset="0"/>
                <a:cs typeface="Times New Roman" panose="02020603050405020304" pitchFamily="18" charset="0"/>
              </a:rPr>
              <a:t>expresses that the action is completed and took place in the past. The final suffix </a:t>
            </a:r>
            <a:r>
              <a:rPr lang="en-US" dirty="0">
                <a:latin typeface="Times New Roman" panose="02020603050405020304" pitchFamily="18" charset="0"/>
                <a:cs typeface="Times New Roman" panose="02020603050405020304" pitchFamily="18" charset="0"/>
              </a:rPr>
              <a:t>for this form is /-</a:t>
            </a:r>
            <a:r>
              <a:rPr lang="en-US" i="1" dirty="0" err="1">
                <a:latin typeface="Times New Roman" panose="02020603050405020304" pitchFamily="18" charset="0"/>
                <a:cs typeface="Times New Roman" panose="02020603050405020304" pitchFamily="18" charset="0"/>
              </a:rPr>
              <a:t>v’i</a:t>
            </a:r>
            <a:r>
              <a:rPr lang="en-US" dirty="0">
                <a:latin typeface="Times New Roman" panose="02020603050405020304" pitchFamily="18" charset="0"/>
                <a:cs typeface="Times New Roman" panose="02020603050405020304" pitchFamily="18" charset="0"/>
              </a:rPr>
              <a:t>/</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lvl="2">
              <a:spcBef>
                <a:spcPts val="0"/>
              </a:spcBef>
              <a:spcAft>
                <a:spcPts val="600"/>
              </a:spcAft>
            </a:pPr>
            <a:r>
              <a:rPr lang="en-US" b="1" dirty="0" err="1">
                <a:effectLst/>
                <a:latin typeface="Times New Roman" panose="02020603050405020304" pitchFamily="18" charset="0"/>
                <a:ea typeface="Calibri" panose="020F0502020204030204" pitchFamily="34" charset="0"/>
                <a:cs typeface="Times New Roman" panose="02020603050405020304" pitchFamily="18" charset="0"/>
              </a:rPr>
              <a:t>Nonexperienced</a:t>
            </a:r>
            <a:r>
              <a:rPr lang="en-US" b="1" dirty="0">
                <a:effectLst/>
                <a:latin typeface="Times New Roman" panose="02020603050405020304" pitchFamily="18" charset="0"/>
                <a:ea typeface="Calibri" panose="020F0502020204030204" pitchFamily="34" charset="0"/>
                <a:cs typeface="Times New Roman" panose="02020603050405020304" pitchFamily="18" charset="0"/>
              </a:rPr>
              <a:t> Past (NXP) </a:t>
            </a:r>
            <a:r>
              <a:rPr lang="en-US" dirty="0">
                <a:effectLst/>
                <a:latin typeface="Times New Roman" panose="02020603050405020304" pitchFamily="18" charset="0"/>
                <a:ea typeface="Calibri" panose="020F0502020204030204" pitchFamily="34" charset="0"/>
                <a:cs typeface="Times New Roman" panose="02020603050405020304" pitchFamily="18" charset="0"/>
              </a:rPr>
              <a:t>final</a:t>
            </a:r>
            <a:r>
              <a:rPr lang="en-US"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dirty="0">
                <a:effectLst/>
                <a:latin typeface="Times New Roman" panose="02020603050405020304" pitchFamily="18" charset="0"/>
                <a:ea typeface="Calibri" panose="020F0502020204030204" pitchFamily="34" charset="0"/>
                <a:cs typeface="Times New Roman" panose="02020603050405020304" pitchFamily="18" charset="0"/>
              </a:rPr>
              <a:t>suffix </a:t>
            </a:r>
            <a:r>
              <a:rPr lang="en-US" dirty="0">
                <a:latin typeface="Times New Roman" panose="02020603050405020304" pitchFamily="18" charset="0"/>
                <a:ea typeface="Calibri" panose="020F0502020204030204" pitchFamily="34" charset="0"/>
                <a:cs typeface="Times New Roman" panose="02020603050405020304" pitchFamily="18" charset="0"/>
              </a:rPr>
              <a:t>combined with the Completive Stem, </a:t>
            </a:r>
            <a:r>
              <a:rPr lang="en-US" dirty="0">
                <a:effectLst/>
                <a:latin typeface="Times New Roman" panose="02020603050405020304" pitchFamily="18" charset="0"/>
                <a:ea typeface="Calibri" panose="020F0502020204030204" pitchFamily="34" charset="0"/>
                <a:cs typeface="Times New Roman" panose="02020603050405020304" pitchFamily="18" charset="0"/>
              </a:rPr>
              <a:t>indicates the same time and aspect frame as </a:t>
            </a:r>
            <a:r>
              <a:rPr lang="en-US" b="1" dirty="0">
                <a:effectLst/>
                <a:latin typeface="Times New Roman" panose="02020603050405020304" pitchFamily="18" charset="0"/>
                <a:ea typeface="Calibri" panose="020F0502020204030204" pitchFamily="34" charset="0"/>
                <a:cs typeface="Times New Roman" panose="02020603050405020304" pitchFamily="18" charset="0"/>
              </a:rPr>
              <a:t>(EXP)</a:t>
            </a:r>
            <a:r>
              <a:rPr lang="en-US" dirty="0">
                <a:effectLst/>
                <a:latin typeface="Times New Roman" panose="02020603050405020304" pitchFamily="18" charset="0"/>
                <a:ea typeface="Calibri" panose="020F0502020204030204" pitchFamily="34" charset="0"/>
                <a:cs typeface="Times New Roman" panose="02020603050405020304" pitchFamily="18" charset="0"/>
              </a:rPr>
              <a:t>, but with the added information that the speaker obtained this information from some other party. The final suffix </a:t>
            </a:r>
            <a:r>
              <a:rPr lang="en-US" dirty="0">
                <a:latin typeface="Times New Roman" panose="02020603050405020304" pitchFamily="18" charset="0"/>
                <a:cs typeface="Times New Roman" panose="02020603050405020304" pitchFamily="18" charset="0"/>
              </a:rPr>
              <a:t>for this form is /-</a:t>
            </a:r>
            <a:r>
              <a:rPr lang="en-US" i="1" dirty="0" err="1">
                <a:latin typeface="Times New Roman" panose="02020603050405020304" pitchFamily="18" charset="0"/>
                <a:cs typeface="Times New Roman" panose="02020603050405020304" pitchFamily="18" charset="0"/>
              </a:rPr>
              <a:t>e’i</a:t>
            </a:r>
            <a:r>
              <a:rPr lang="en-US" dirty="0">
                <a:latin typeface="Times New Roman" panose="02020603050405020304" pitchFamily="18" charset="0"/>
                <a:cs typeface="Times New Roman" panose="02020603050405020304" pitchFamily="18" charset="0"/>
              </a:rPr>
              <a:t>/</a:t>
            </a:r>
            <a:r>
              <a:rPr lang="en-US" kern="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lvl="2">
              <a:spcBef>
                <a:spcPts val="0"/>
              </a:spcBef>
              <a:spcAft>
                <a:spcPts val="600"/>
              </a:spcAft>
            </a:pPr>
            <a:r>
              <a:rPr lang="en-US" b="1" dirty="0">
                <a:effectLst/>
                <a:latin typeface="Times New Roman" panose="02020603050405020304" pitchFamily="18" charset="0"/>
                <a:ea typeface="Calibri" panose="020F0502020204030204" pitchFamily="34" charset="0"/>
                <a:cs typeface="Times New Roman" panose="02020603050405020304" pitchFamily="18" charset="0"/>
              </a:rPr>
              <a:t>Progressive Future (PFT)</a:t>
            </a:r>
            <a:r>
              <a:rPr lang="en-US" dirty="0">
                <a:effectLst/>
                <a:latin typeface="Times New Roman" panose="02020603050405020304" pitchFamily="18" charset="0"/>
                <a:ea typeface="Calibri" panose="020F0502020204030204" pitchFamily="34" charset="0"/>
                <a:cs typeface="Times New Roman" panose="02020603050405020304" pitchFamily="18" charset="0"/>
              </a:rPr>
              <a:t> final suffix </a:t>
            </a:r>
            <a:r>
              <a:rPr lang="en-US" dirty="0">
                <a:latin typeface="Times New Roman" panose="02020603050405020304" pitchFamily="18" charset="0"/>
                <a:ea typeface="Calibri" panose="020F0502020204030204" pitchFamily="34" charset="0"/>
                <a:cs typeface="Times New Roman" panose="02020603050405020304" pitchFamily="18" charset="0"/>
              </a:rPr>
              <a:t>combined with the Completive Stem, </a:t>
            </a:r>
            <a:r>
              <a:rPr lang="en-US" dirty="0">
                <a:effectLst/>
                <a:latin typeface="Times New Roman" panose="02020603050405020304" pitchFamily="18" charset="0"/>
                <a:ea typeface="Calibri" panose="020F0502020204030204" pitchFamily="34" charset="0"/>
                <a:cs typeface="Times New Roman" panose="02020603050405020304" pitchFamily="18" charset="0"/>
              </a:rPr>
              <a:t>expresses that the action will be completed at some time in the future. The final suffix </a:t>
            </a:r>
            <a:r>
              <a:rPr lang="en-US" dirty="0">
                <a:latin typeface="Times New Roman" panose="02020603050405020304" pitchFamily="18" charset="0"/>
                <a:cs typeface="Times New Roman" panose="02020603050405020304" pitchFamily="18" charset="0"/>
              </a:rPr>
              <a:t>for this form is /-</a:t>
            </a:r>
            <a:r>
              <a:rPr lang="en-US" i="1" dirty="0" err="1">
                <a:latin typeface="Times New Roman" panose="02020603050405020304" pitchFamily="18" charset="0"/>
                <a:cs typeface="Times New Roman" panose="02020603050405020304" pitchFamily="18" charset="0"/>
              </a:rPr>
              <a:t>esdi</a:t>
            </a:r>
            <a:r>
              <a:rPr lang="en-US" dirty="0">
                <a:latin typeface="Times New Roman" panose="02020603050405020304" pitchFamily="18" charset="0"/>
                <a:cs typeface="Times New Roman" panose="02020603050405020304" pitchFamily="18" charset="0"/>
              </a:rPr>
              <a:t>/</a:t>
            </a:r>
          </a:p>
          <a:p>
            <a:pPr lvl="1">
              <a:spcBef>
                <a:spcPts val="0"/>
              </a:spcBef>
              <a:spcAft>
                <a:spcPts val="600"/>
              </a:spcAft>
            </a:pPr>
            <a:r>
              <a:rPr lang="en-US" kern="0" dirty="0">
                <a:effectLst/>
                <a:latin typeface="Times New Roman" panose="02020603050405020304" pitchFamily="18" charset="0"/>
                <a:ea typeface="Calibri" panose="020F0502020204030204" pitchFamily="34" charset="0"/>
                <a:cs typeface="Times New Roman" panose="02020603050405020304" pitchFamily="18" charset="0"/>
              </a:rPr>
              <a:t>It is important to remember that what is a Set A prefix in other stems shifts to a Set B prefix in the Completive past.</a:t>
            </a:r>
          </a:p>
          <a:p>
            <a:pPr lvl="1">
              <a:spcBef>
                <a:spcPts val="0"/>
              </a:spcBef>
              <a:spcAft>
                <a:spcPts val="600"/>
              </a:spcAft>
            </a:pPr>
            <a:r>
              <a:rPr lang="en-US" sz="2500" kern="0" dirty="0">
                <a:latin typeface="Times New Roman" panose="02020603050405020304" pitchFamily="18" charset="0"/>
                <a:cs typeface="Times New Roman" panose="02020603050405020304" pitchFamily="18" charset="0"/>
              </a:rPr>
              <a:t>When it is used with both the Completive Future prefix /da-/ and suffix /-</a:t>
            </a:r>
            <a:r>
              <a:rPr lang="en-US" sz="2500" kern="0" dirty="0" err="1">
                <a:latin typeface="Times New Roman" panose="02020603050405020304" pitchFamily="18" charset="0"/>
                <a:cs typeface="Times New Roman" panose="02020603050405020304" pitchFamily="18" charset="0"/>
              </a:rPr>
              <a:t>i</a:t>
            </a:r>
            <a:r>
              <a:rPr lang="en-US" sz="2500" kern="0" dirty="0">
                <a:latin typeface="Times New Roman" panose="02020603050405020304" pitchFamily="18" charset="0"/>
                <a:cs typeface="Times New Roman" panose="02020603050405020304" pitchFamily="18" charset="0"/>
              </a:rPr>
              <a:t>/ (both known by the abbreviation CMF), the Completive stem indicates that something will occur. </a:t>
            </a:r>
          </a:p>
          <a:p>
            <a:pPr lvl="1">
              <a:spcBef>
                <a:spcPts val="0"/>
              </a:spcBef>
              <a:spcAft>
                <a:spcPts val="600"/>
              </a:spcAft>
            </a:pPr>
            <a:r>
              <a:rPr lang="en-US" sz="2500" kern="0" dirty="0">
                <a:latin typeface="Times New Roman" panose="02020603050405020304" pitchFamily="18" charset="0"/>
                <a:cs typeface="Times New Roman" panose="02020603050405020304" pitchFamily="18" charset="0"/>
              </a:rPr>
              <a:t>The combination of the Completive stem and the Future Command suffix /-</a:t>
            </a:r>
            <a:r>
              <a:rPr lang="en-US" sz="2500" kern="0" dirty="0" err="1">
                <a:latin typeface="Times New Roman" panose="02020603050405020304" pitchFamily="18" charset="0"/>
                <a:cs typeface="Times New Roman" panose="02020603050405020304" pitchFamily="18" charset="0"/>
              </a:rPr>
              <a:t>v'i</a:t>
            </a:r>
            <a:r>
              <a:rPr lang="en-US" sz="2500" kern="0" dirty="0">
                <a:latin typeface="Times New Roman" panose="02020603050405020304" pitchFamily="18" charset="0"/>
                <a:cs typeface="Times New Roman" panose="02020603050405020304" pitchFamily="18" charset="0"/>
              </a:rPr>
              <a:t>/ creates a command.</a:t>
            </a:r>
          </a:p>
          <a:p>
            <a:pPr lvl="1">
              <a:spcBef>
                <a:spcPts val="0"/>
              </a:spcBef>
              <a:spcAft>
                <a:spcPts val="600"/>
              </a:spcAft>
            </a:pPr>
            <a:r>
              <a:rPr lang="en-US" sz="2800" dirty="0">
                <a:latin typeface="Calibri" panose="020F0502020204030204" pitchFamily="34" charset="0"/>
                <a:cs typeface="Times New Roman" panose="02020603050405020304" pitchFamily="18" charset="0"/>
              </a:rPr>
              <a:t>See CRG Page 72-74 for examples and further explanations.</a:t>
            </a:r>
          </a:p>
          <a:p>
            <a:pPr lvl="1">
              <a:spcBef>
                <a:spcPts val="0"/>
              </a:spcBef>
              <a:spcAft>
                <a:spcPts val="60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This Stem is presented in the 2</a:t>
            </a:r>
            <a:r>
              <a:rPr lang="en-US" sz="2800" baseline="30000" dirty="0">
                <a:effectLst/>
                <a:latin typeface="Calibri" panose="020F0502020204030204" pitchFamily="34" charset="0"/>
                <a:ea typeface="Calibri" panose="020F0502020204030204" pitchFamily="34" charset="0"/>
                <a:cs typeface="Times New Roman" panose="02020603050405020304" pitchFamily="18" charset="0"/>
              </a:rPr>
              <a:t>nd</a:t>
            </a:r>
            <a:r>
              <a:rPr lang="en-US" sz="2800" dirty="0">
                <a:effectLst/>
                <a:latin typeface="Calibri" panose="020F0502020204030204" pitchFamily="34" charset="0"/>
                <a:ea typeface="Calibri" panose="020F0502020204030204" pitchFamily="34" charset="0"/>
                <a:cs typeface="Times New Roman" panose="02020603050405020304" pitchFamily="18" charset="0"/>
              </a:rPr>
              <a:t> Sub-Entry for most verbs in the CED.  </a:t>
            </a:r>
          </a:p>
          <a:p>
            <a:pPr lvl="1">
              <a:spcBef>
                <a:spcPts val="0"/>
              </a:spcBef>
              <a:spcAft>
                <a:spcPts val="600"/>
              </a:spcAft>
            </a:pPr>
            <a:r>
              <a:rPr lang="en-US" sz="2800" dirty="0">
                <a:latin typeface="Calibri" panose="020F0502020204030204" pitchFamily="34" charset="0"/>
                <a:ea typeface="Calibri" panose="020F0502020204030204" pitchFamily="34" charset="0"/>
                <a:cs typeface="Times New Roman" panose="02020603050405020304" pitchFamily="18" charset="0"/>
              </a:rPr>
              <a:t>The 2</a:t>
            </a:r>
            <a:r>
              <a:rPr lang="en-US" sz="2800" baseline="30000" dirty="0">
                <a:latin typeface="Calibri" panose="020F0502020204030204" pitchFamily="34" charset="0"/>
                <a:ea typeface="Calibri" panose="020F0502020204030204" pitchFamily="34" charset="0"/>
                <a:cs typeface="Times New Roman" panose="02020603050405020304" pitchFamily="18" charset="0"/>
              </a:rPr>
              <a:t>nd</a:t>
            </a:r>
            <a:r>
              <a:rPr lang="en-US" sz="2800" dirty="0">
                <a:latin typeface="Calibri" panose="020F0502020204030204" pitchFamily="34" charset="0"/>
                <a:ea typeface="Calibri" panose="020F0502020204030204" pitchFamily="34" charset="0"/>
                <a:cs typeface="Times New Roman" panose="02020603050405020304" pitchFamily="18" charset="0"/>
              </a:rPr>
              <a:t> Sub-Entry in the CED gives the 3</a:t>
            </a:r>
            <a:r>
              <a:rPr lang="en-US" sz="2800" baseline="30000" dirty="0">
                <a:latin typeface="Calibri" panose="020F0502020204030204" pitchFamily="34" charset="0"/>
                <a:ea typeface="Calibri" panose="020F0502020204030204" pitchFamily="34" charset="0"/>
                <a:cs typeface="Times New Roman" panose="02020603050405020304" pitchFamily="18" charset="0"/>
              </a:rPr>
              <a:t>rd</a:t>
            </a:r>
            <a:r>
              <a:rPr lang="en-US" sz="2800" dirty="0">
                <a:latin typeface="Calibri" panose="020F0502020204030204" pitchFamily="34" charset="0"/>
                <a:ea typeface="Calibri" panose="020F0502020204030204" pitchFamily="34" charset="0"/>
                <a:cs typeface="Times New Roman" panose="02020603050405020304" pitchFamily="18" charset="0"/>
              </a:rPr>
              <a:t> Person singular non-progressive remote past tense form.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Completive Stem</a:t>
            </a:r>
          </a:p>
        </p:txBody>
      </p:sp>
    </p:spTree>
    <p:extLst>
      <p:ext uri="{BB962C8B-B14F-4D97-AF65-F5344CB8AC3E}">
        <p14:creationId xmlns:p14="http://schemas.microsoft.com/office/powerpoint/2010/main" val="7050239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51BFF090-4261-6CC9-1406-7F28A96563A5}"/>
              </a:ext>
            </a:extLst>
          </p:cNvPr>
          <p:cNvSpPr>
            <a:spLocks noGrp="1"/>
          </p:cNvSpPr>
          <p:nvPr>
            <p:ph idx="1"/>
          </p:nvPr>
        </p:nvSpPr>
        <p:spPr>
          <a:xfrm>
            <a:off x="746449" y="1884784"/>
            <a:ext cx="11000791" cy="4702628"/>
          </a:xfrm>
        </p:spPr>
        <p:txBody>
          <a:bodyPr>
            <a:normAutofit fontScale="92500" lnSpcReduction="20000"/>
          </a:bodyPr>
          <a:lstStyle/>
          <a:p>
            <a:pPr marL="0" marR="0" lvl="0" indent="0">
              <a:spcBef>
                <a:spcPts val="0"/>
              </a:spcBef>
              <a:spcAft>
                <a:spcPts val="600"/>
              </a:spcAft>
              <a:buNone/>
            </a:pPr>
            <a:r>
              <a:rPr lang="en-US" b="1" dirty="0">
                <a:latin typeface="Times New Roman" panose="02020603050405020304" pitchFamily="18" charset="0"/>
                <a:ea typeface="Calibri" panose="020F0502020204030204" pitchFamily="34" charset="0"/>
              </a:rPr>
              <a:t>5 - Infinitive (INF): </a:t>
            </a:r>
            <a:r>
              <a:rPr lang="en-US" dirty="0">
                <a:latin typeface="Times New Roman" panose="02020603050405020304" pitchFamily="18" charset="0"/>
                <a:ea typeface="Calibri" panose="020F0502020204030204" pitchFamily="34" charset="0"/>
              </a:rPr>
              <a:t>A verb stem that does not make reference to the tense or aspect of the verb. It has many different uses; for most of these functions it appears with another verb rather than alone. One of the most common uses of this stem is the Infinitive Complement function: to serve as an object to another verb. As with the Completive past, Set A verbs appear with Set B prefixes for this function. This type of Infinitive has a less common long form that may appear when the Infinitive is at the end of the sentence. The short form of the Infinitive ends in /-</a:t>
            </a:r>
            <a:r>
              <a:rPr lang="en-US" i="1" dirty="0">
                <a:latin typeface="Times New Roman" panose="02020603050405020304" pitchFamily="18" charset="0"/>
                <a:ea typeface="Calibri" panose="020F0502020204030204" pitchFamily="34" charset="0"/>
              </a:rPr>
              <a:t>di</a:t>
            </a:r>
            <a:r>
              <a:rPr lang="en-US" dirty="0">
                <a:latin typeface="Times New Roman" panose="02020603050405020304" pitchFamily="18" charset="0"/>
                <a:ea typeface="Calibri" panose="020F0502020204030204" pitchFamily="34" charset="0"/>
              </a:rPr>
              <a:t>/, while the long form ends in /-</a:t>
            </a:r>
            <a:r>
              <a:rPr lang="en-US" i="1" dirty="0" err="1">
                <a:latin typeface="Times New Roman" panose="02020603050405020304" pitchFamily="18" charset="0"/>
                <a:ea typeface="Calibri" panose="020F0502020204030204" pitchFamily="34" charset="0"/>
              </a:rPr>
              <a:t>di’i</a:t>
            </a:r>
            <a:r>
              <a:rPr lang="en-US" dirty="0">
                <a:latin typeface="Times New Roman" panose="02020603050405020304" pitchFamily="18" charset="0"/>
                <a:ea typeface="Calibri" panose="020F0502020204030204" pitchFamily="34" charset="0"/>
              </a:rPr>
              <a:t>/.This stem is the fifth of the five verb stems and is used to convey obligation and possibility; it also has adverbial, adjectival, and nominal functions. </a:t>
            </a:r>
            <a:r>
              <a:rPr lang="en-US" kern="0" dirty="0">
                <a:effectLst/>
                <a:latin typeface="Times New Roman" panose="02020603050405020304" pitchFamily="18" charset="0"/>
                <a:ea typeface="Calibri" panose="020F0502020204030204" pitchFamily="34" charset="0"/>
                <a:cs typeface="Times New Roman" panose="02020603050405020304" pitchFamily="18" charset="0"/>
              </a:rPr>
              <a:t>It is important to remember that what is a Set A prefix in other stems shifts to a Set B prefix in the Completive past.</a:t>
            </a:r>
          </a:p>
          <a:p>
            <a:pPr lvl="1">
              <a:spcBef>
                <a:spcPts val="0"/>
              </a:spcBef>
              <a:spcAft>
                <a:spcPts val="600"/>
              </a:spcAft>
            </a:pPr>
            <a:r>
              <a:rPr lang="en-US" sz="2800" dirty="0">
                <a:latin typeface="Calibri" panose="020F0502020204030204" pitchFamily="34" charset="0"/>
                <a:cs typeface="Times New Roman" panose="02020603050405020304" pitchFamily="18" charset="0"/>
              </a:rPr>
              <a:t>See CRG Page 74-77 for examples and further explanations.</a:t>
            </a:r>
          </a:p>
          <a:p>
            <a:pPr lvl="1">
              <a:spcBef>
                <a:spcPts val="0"/>
              </a:spcBef>
              <a:spcAft>
                <a:spcPts val="60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This Stem is presented in the </a:t>
            </a:r>
            <a:r>
              <a:rPr lang="en-US" sz="2800" dirty="0">
                <a:latin typeface="Calibri" panose="020F0502020204030204" pitchFamily="34" charset="0"/>
                <a:ea typeface="Calibri" panose="020F0502020204030204" pitchFamily="34" charset="0"/>
                <a:cs typeface="Times New Roman" panose="02020603050405020304" pitchFamily="18" charset="0"/>
              </a:rPr>
              <a:t>5</a:t>
            </a:r>
            <a:r>
              <a:rPr lang="en-US" sz="2800" baseline="30000" dirty="0">
                <a:latin typeface="Calibri" panose="020F0502020204030204" pitchFamily="34" charset="0"/>
                <a:ea typeface="Calibri" panose="020F0502020204030204" pitchFamily="34" charset="0"/>
                <a:cs typeface="Times New Roman" panose="02020603050405020304" pitchFamily="18" charset="0"/>
              </a:rPr>
              <a:t>th</a:t>
            </a:r>
            <a:r>
              <a:rPr lang="en-US" sz="2800" dirty="0">
                <a:effectLst/>
                <a:latin typeface="Calibri" panose="020F0502020204030204" pitchFamily="34" charset="0"/>
                <a:ea typeface="Calibri" panose="020F0502020204030204" pitchFamily="34" charset="0"/>
                <a:cs typeface="Times New Roman" panose="02020603050405020304" pitchFamily="18" charset="0"/>
              </a:rPr>
              <a:t> Sub-Entry for most verbs in the CED.  </a:t>
            </a:r>
          </a:p>
          <a:p>
            <a:pPr lvl="1">
              <a:spcBef>
                <a:spcPts val="0"/>
              </a:spcBef>
              <a:spcAft>
                <a:spcPts val="600"/>
              </a:spcAft>
            </a:pPr>
            <a:r>
              <a:rPr lang="en-US" sz="2800" dirty="0">
                <a:latin typeface="Calibri" panose="020F0502020204030204" pitchFamily="34" charset="0"/>
                <a:ea typeface="Calibri" panose="020F0502020204030204" pitchFamily="34" charset="0"/>
                <a:cs typeface="Times New Roman" panose="02020603050405020304" pitchFamily="18" charset="0"/>
              </a:rPr>
              <a:t>The 5</a:t>
            </a:r>
            <a:r>
              <a:rPr lang="en-US" sz="2800" baseline="30000" dirty="0">
                <a:latin typeface="Calibri" panose="020F0502020204030204" pitchFamily="34" charset="0"/>
                <a:ea typeface="Calibri" panose="020F0502020204030204" pitchFamily="34" charset="0"/>
                <a:cs typeface="Times New Roman" panose="02020603050405020304" pitchFamily="18" charset="0"/>
              </a:rPr>
              <a:t>th</a:t>
            </a:r>
            <a:r>
              <a:rPr lang="en-US" sz="2800" dirty="0">
                <a:latin typeface="Calibri" panose="020F0502020204030204" pitchFamily="34" charset="0"/>
                <a:ea typeface="Calibri" panose="020F0502020204030204" pitchFamily="34" charset="0"/>
                <a:cs typeface="Times New Roman" panose="02020603050405020304" pitchFamily="18" charset="0"/>
              </a:rPr>
              <a:t> Sub-Entry in the CED gives the 3</a:t>
            </a:r>
            <a:r>
              <a:rPr lang="en-US" sz="2800" baseline="30000" dirty="0">
                <a:latin typeface="Calibri" panose="020F0502020204030204" pitchFamily="34" charset="0"/>
                <a:ea typeface="Calibri" panose="020F0502020204030204" pitchFamily="34" charset="0"/>
                <a:cs typeface="Times New Roman" panose="02020603050405020304" pitchFamily="18" charset="0"/>
              </a:rPr>
              <a:t>rd</a:t>
            </a:r>
            <a:r>
              <a:rPr lang="en-US" sz="2800" dirty="0">
                <a:latin typeface="Calibri" panose="020F0502020204030204" pitchFamily="34" charset="0"/>
                <a:ea typeface="Calibri" panose="020F0502020204030204" pitchFamily="34" charset="0"/>
                <a:cs typeface="Times New Roman" panose="02020603050405020304" pitchFamily="18" charset="0"/>
              </a:rPr>
              <a:t> Person infinitive form.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Infinitive Stem</a:t>
            </a:r>
          </a:p>
        </p:txBody>
      </p:sp>
    </p:spTree>
    <p:extLst>
      <p:ext uri="{BB962C8B-B14F-4D97-AF65-F5344CB8AC3E}">
        <p14:creationId xmlns:p14="http://schemas.microsoft.com/office/powerpoint/2010/main" val="38610726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51BFF090-4261-6CC9-1406-7F28A96563A5}"/>
              </a:ext>
            </a:extLst>
          </p:cNvPr>
          <p:cNvSpPr>
            <a:spLocks noGrp="1"/>
          </p:cNvSpPr>
          <p:nvPr>
            <p:ph idx="1"/>
          </p:nvPr>
        </p:nvSpPr>
        <p:spPr>
          <a:xfrm>
            <a:off x="746449" y="1884784"/>
            <a:ext cx="11000791" cy="4702628"/>
          </a:xfrm>
        </p:spPr>
        <p:txBody>
          <a:bodyPr>
            <a:normAutofit/>
          </a:bodyPr>
          <a:lstStyle/>
          <a:p>
            <a:pPr marL="342900" lvl="0" indent="-342900">
              <a:lnSpc>
                <a:spcPct val="107000"/>
              </a:lnSpc>
              <a:spcBef>
                <a:spcPts val="0"/>
              </a:spcBef>
              <a:spcAft>
                <a:spcPts val="800"/>
              </a:spcAft>
              <a:tabLst>
                <a:tab pos="457200" algn="l"/>
              </a:tabLst>
            </a:pPr>
            <a:r>
              <a:rPr lang="en-US" sz="3200" kern="100" dirty="0">
                <a:latin typeface="Calibri" panose="020F0502020204030204" pitchFamily="34" charset="0"/>
                <a:ea typeface="Calibri" panose="020F0502020204030204" pitchFamily="34" charset="0"/>
                <a:cs typeface="Times New Roman" panose="02020603050405020304" pitchFamily="18" charset="0"/>
              </a:rPr>
              <a:t>In the following slides you will see some of the examples of how to build a conjugation of a verbs depending on the stems that you have available.</a:t>
            </a:r>
          </a:p>
          <a:p>
            <a:pPr marL="342900" lvl="0" indent="-342900">
              <a:lnSpc>
                <a:spcPct val="107000"/>
              </a:lnSpc>
              <a:spcBef>
                <a:spcPts val="0"/>
              </a:spcBef>
              <a:spcAft>
                <a:spcPts val="800"/>
              </a:spcAft>
              <a:tabLst>
                <a:tab pos="457200" algn="l"/>
              </a:tabLst>
            </a:pPr>
            <a:r>
              <a:rPr lang="en-US" sz="3200" kern="100" dirty="0">
                <a:latin typeface="Calibri" panose="020F0502020204030204" pitchFamily="34" charset="0"/>
                <a:ea typeface="Calibri" panose="020F0502020204030204" pitchFamily="34" charset="0"/>
                <a:cs typeface="Times New Roman" panose="02020603050405020304" pitchFamily="18" charset="0"/>
              </a:rPr>
              <a:t>It is important to remember that these methods only help predict conjugations.  You will always want to verify your predictions with at least one Speaker.</a:t>
            </a:r>
          </a:p>
          <a:p>
            <a:pPr marL="342900" lvl="0" indent="-342900">
              <a:lnSpc>
                <a:spcPct val="107000"/>
              </a:lnSpc>
              <a:spcBef>
                <a:spcPts val="0"/>
              </a:spcBef>
              <a:spcAft>
                <a:spcPts val="800"/>
              </a:spcAft>
              <a:tabLst>
                <a:tab pos="457200" algn="l"/>
              </a:tabLst>
            </a:pPr>
            <a:r>
              <a:rPr lang="en-US" sz="3200" kern="100" dirty="0">
                <a:latin typeface="Calibri" panose="020F0502020204030204" pitchFamily="34" charset="0"/>
                <a:ea typeface="Calibri" panose="020F0502020204030204" pitchFamily="34" charset="0"/>
                <a:cs typeface="Times New Roman" panose="02020603050405020304" pitchFamily="18" charset="0"/>
              </a:rPr>
              <a:t>If used properly, this allows you to produce hundreds of conjugations from only a limited sample size of verb samples.</a:t>
            </a:r>
          </a:p>
        </p:txBody>
      </p:sp>
      <p:sp>
        <p:nvSpPr>
          <p:cNvPr id="7"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Using the 5 Stems to Build Other Conjugations</a:t>
            </a:r>
          </a:p>
        </p:txBody>
      </p:sp>
    </p:spTree>
    <p:extLst>
      <p:ext uri="{BB962C8B-B14F-4D97-AF65-F5344CB8AC3E}">
        <p14:creationId xmlns:p14="http://schemas.microsoft.com/office/powerpoint/2010/main" val="14279611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51BFF090-4261-6CC9-1406-7F28A96563A5}"/>
              </a:ext>
            </a:extLst>
          </p:cNvPr>
          <p:cNvSpPr>
            <a:spLocks noGrp="1"/>
          </p:cNvSpPr>
          <p:nvPr>
            <p:ph idx="1"/>
          </p:nvPr>
        </p:nvSpPr>
        <p:spPr>
          <a:xfrm>
            <a:off x="746449" y="1884784"/>
            <a:ext cx="11000791" cy="4702628"/>
          </a:xfrm>
        </p:spPr>
        <p:txBody>
          <a:bodyPr>
            <a:normAutofit fontScale="92500" lnSpcReduction="20000"/>
          </a:bodyPr>
          <a:lstStyle/>
          <a:p>
            <a:pPr marL="342900" lvl="0" indent="-342900">
              <a:lnSpc>
                <a:spcPct val="107000"/>
              </a:lnSpc>
              <a:spcBef>
                <a:spcPts val="0"/>
              </a:spcBef>
              <a:spcAft>
                <a:spcPts val="800"/>
              </a:spcAft>
              <a:tabLst>
                <a:tab pos="457200" algn="l"/>
              </a:tabLst>
            </a:pPr>
            <a:r>
              <a:rPr lang="en-US" sz="3200" kern="100" dirty="0">
                <a:latin typeface="Calibri" panose="020F0502020204030204" pitchFamily="34" charset="0"/>
                <a:ea typeface="Calibri" panose="020F0502020204030204" pitchFamily="34" charset="0"/>
                <a:cs typeface="Times New Roman" panose="02020603050405020304" pitchFamily="18" charset="0"/>
              </a:rPr>
              <a:t>If you have Habitual (</a:t>
            </a:r>
            <a:r>
              <a:rPr lang="en-US" sz="3200" kern="100" dirty="0" err="1">
                <a:latin typeface="Calibri" panose="020F0502020204030204" pitchFamily="34" charset="0"/>
                <a:ea typeface="Calibri" panose="020F0502020204030204" pitchFamily="34" charset="0"/>
                <a:cs typeface="Times New Roman" panose="02020603050405020304" pitchFamily="18" charset="0"/>
              </a:rPr>
              <a:t>Incompletive</a:t>
            </a:r>
            <a:r>
              <a:rPr lang="en-US" sz="3200" kern="100" dirty="0">
                <a:latin typeface="Calibri" panose="020F0502020204030204" pitchFamily="34" charset="0"/>
                <a:ea typeface="Calibri" panose="020F0502020204030204" pitchFamily="34" charset="0"/>
                <a:cs typeface="Times New Roman" panose="02020603050405020304" pitchFamily="18" charset="0"/>
              </a:rPr>
              <a:t> Stem):</a:t>
            </a:r>
          </a:p>
          <a:p>
            <a:pPr marL="742950" lvl="1" indent="-285750">
              <a:lnSpc>
                <a:spcPct val="107000"/>
              </a:lnSpc>
              <a:spcBef>
                <a:spcPts val="0"/>
              </a:spcBef>
              <a:spcAft>
                <a:spcPts val="800"/>
              </a:spcAft>
              <a:tabLst>
                <a:tab pos="914400" algn="l"/>
              </a:tabLst>
            </a:pPr>
            <a:r>
              <a:rPr lang="en-US" sz="3200" kern="100" dirty="0">
                <a:latin typeface="Calibri" panose="020F0502020204030204" pitchFamily="34" charset="0"/>
                <a:ea typeface="Calibri" panose="020F0502020204030204" pitchFamily="34" charset="0"/>
                <a:cs typeface="Times New Roman" panose="02020603050405020304" pitchFamily="18" charset="0"/>
              </a:rPr>
              <a:t>Habitual: /-</a:t>
            </a:r>
            <a:r>
              <a:rPr lang="en-US" sz="3200" kern="100" dirty="0" err="1">
                <a:latin typeface="Calibri" panose="020F0502020204030204" pitchFamily="34" charset="0"/>
                <a:ea typeface="Calibri" panose="020F0502020204030204" pitchFamily="34" charset="0"/>
                <a:cs typeface="Times New Roman" panose="02020603050405020304" pitchFamily="18" charset="0"/>
              </a:rPr>
              <a:t>o’i</a:t>
            </a:r>
            <a:r>
              <a:rPr lang="en-US" sz="3200" kern="100" dirty="0">
                <a:latin typeface="Calibri" panose="020F0502020204030204" pitchFamily="34" charset="0"/>
                <a:ea typeface="Calibri" panose="020F0502020204030204" pitchFamily="34" charset="0"/>
                <a:cs typeface="Times New Roman" panose="02020603050405020304" pitchFamily="18" charset="0"/>
              </a:rPr>
              <a:t>/ -- </a:t>
            </a:r>
            <a:r>
              <a:rPr lang="en-US" sz="3200" kern="100" dirty="0" smtClean="0">
                <a:latin typeface="Calibri" panose="020F0502020204030204" pitchFamily="34" charset="0"/>
                <a:ea typeface="Calibri" panose="020F0502020204030204" pitchFamily="34" charset="0"/>
                <a:cs typeface="Times New Roman" panose="02020603050405020304" pitchFamily="18" charset="0"/>
              </a:rPr>
              <a:t>/</a:t>
            </a:r>
            <a:r>
              <a:rPr lang="en-US" sz="3200" kern="100" dirty="0" err="1" smtClean="0">
                <a:latin typeface="Calibri" panose="020F0502020204030204" pitchFamily="34" charset="0"/>
                <a:ea typeface="Calibri" panose="020F0502020204030204" pitchFamily="34" charset="0"/>
                <a:cs typeface="Times New Roman" panose="02020603050405020304" pitchFamily="18" charset="0"/>
              </a:rPr>
              <a:t>tsiwonisg-o’i</a:t>
            </a:r>
            <a:r>
              <a:rPr lang="en-US" sz="3200" kern="100" dirty="0">
                <a:latin typeface="Calibri" panose="020F0502020204030204" pitchFamily="34" charset="0"/>
                <a:ea typeface="Calibri" panose="020F0502020204030204" pitchFamily="34" charset="0"/>
                <a:cs typeface="Times New Roman" panose="02020603050405020304" pitchFamily="18" charset="0"/>
              </a:rPr>
              <a:t>/ = ‘I speak’</a:t>
            </a:r>
          </a:p>
          <a:p>
            <a:pPr marL="742950" lvl="1" indent="-285750">
              <a:lnSpc>
                <a:spcPct val="107000"/>
              </a:lnSpc>
              <a:spcBef>
                <a:spcPts val="0"/>
              </a:spcBef>
              <a:spcAft>
                <a:spcPts val="800"/>
              </a:spcAft>
              <a:tabLst>
                <a:tab pos="914400" algn="l"/>
              </a:tabLst>
            </a:pPr>
            <a:r>
              <a:rPr lang="en-US" sz="3200" kern="100" dirty="0" smtClean="0">
                <a:latin typeface="Calibri" panose="020F0502020204030204" pitchFamily="34" charset="0"/>
                <a:ea typeface="Calibri" panose="020F0502020204030204" pitchFamily="34" charset="0"/>
                <a:cs typeface="Times New Roman" panose="02020603050405020304" pitchFamily="18" charset="0"/>
              </a:rPr>
              <a:t>You can change the Suffix </a:t>
            </a:r>
            <a:r>
              <a:rPr lang="en-US" sz="3200" kern="100" dirty="0">
                <a:latin typeface="Calibri" panose="020F0502020204030204" pitchFamily="34" charset="0"/>
                <a:ea typeface="Calibri" panose="020F0502020204030204" pitchFamily="34" charset="0"/>
                <a:cs typeface="Times New Roman" panose="02020603050405020304" pitchFamily="18" charset="0"/>
              </a:rPr>
              <a:t>to make Progressive Past and Progressive Future</a:t>
            </a:r>
          </a:p>
          <a:p>
            <a:pPr lvl="2">
              <a:lnSpc>
                <a:spcPct val="107000"/>
              </a:lnSpc>
              <a:spcBef>
                <a:spcPts val="0"/>
              </a:spcBef>
              <a:spcAft>
                <a:spcPts val="800"/>
              </a:spcAft>
              <a:tabLst>
                <a:tab pos="1371600" algn="l"/>
              </a:tabLst>
            </a:pPr>
            <a:r>
              <a:rPr lang="en-US" sz="3200" kern="100" dirty="0">
                <a:latin typeface="Calibri" panose="020F0502020204030204" pitchFamily="34" charset="0"/>
                <a:ea typeface="Calibri" panose="020F0502020204030204" pitchFamily="34" charset="0"/>
                <a:cs typeface="Times New Roman" panose="02020603050405020304" pitchFamily="18" charset="0"/>
              </a:rPr>
              <a:t>Progressive Past: /-</a:t>
            </a:r>
            <a:r>
              <a:rPr lang="en-US" sz="3200" kern="100" dirty="0" err="1">
                <a:latin typeface="Calibri" panose="020F0502020204030204" pitchFamily="34" charset="0"/>
                <a:ea typeface="Calibri" panose="020F0502020204030204" pitchFamily="34" charset="0"/>
                <a:cs typeface="Times New Roman" panose="02020603050405020304" pitchFamily="18" charset="0"/>
              </a:rPr>
              <a:t>o’i</a:t>
            </a:r>
            <a:r>
              <a:rPr lang="en-US" sz="3200" kern="100" dirty="0">
                <a:latin typeface="Calibri" panose="020F0502020204030204" pitchFamily="34" charset="0"/>
                <a:ea typeface="Calibri" panose="020F0502020204030204" pitchFamily="34" charset="0"/>
                <a:cs typeface="Times New Roman" panose="02020603050405020304" pitchFamily="18" charset="0"/>
              </a:rPr>
              <a:t>/ to /-</a:t>
            </a:r>
            <a:r>
              <a:rPr lang="en-US" sz="3200" kern="100" dirty="0" err="1">
                <a:latin typeface="Calibri" panose="020F0502020204030204" pitchFamily="34" charset="0"/>
                <a:ea typeface="Calibri" panose="020F0502020204030204" pitchFamily="34" charset="0"/>
                <a:cs typeface="Times New Roman" panose="02020603050405020304" pitchFamily="18" charset="0"/>
              </a:rPr>
              <a:t>v’i</a:t>
            </a:r>
            <a:r>
              <a:rPr lang="en-US" sz="3200" kern="100" dirty="0">
                <a:latin typeface="Calibri" panose="020F0502020204030204" pitchFamily="34" charset="0"/>
                <a:ea typeface="Calibri" panose="020F0502020204030204" pitchFamily="34" charset="0"/>
                <a:cs typeface="Times New Roman" panose="02020603050405020304" pitchFamily="18" charset="0"/>
              </a:rPr>
              <a:t>/ -- </a:t>
            </a:r>
            <a:r>
              <a:rPr lang="en-US" sz="3200" kern="100" dirty="0" smtClean="0">
                <a:latin typeface="Calibri" panose="020F0502020204030204" pitchFamily="34" charset="0"/>
                <a:ea typeface="Calibri" panose="020F0502020204030204" pitchFamily="34" charset="0"/>
                <a:cs typeface="Times New Roman" panose="02020603050405020304" pitchFamily="18" charset="0"/>
              </a:rPr>
              <a:t>/</a:t>
            </a:r>
            <a:r>
              <a:rPr lang="en-US" sz="3200" kern="100" dirty="0" err="1" smtClean="0">
                <a:latin typeface="Calibri" panose="020F0502020204030204" pitchFamily="34" charset="0"/>
                <a:ea typeface="Calibri" panose="020F0502020204030204" pitchFamily="34" charset="0"/>
                <a:cs typeface="Times New Roman" panose="02020603050405020304" pitchFamily="18" charset="0"/>
              </a:rPr>
              <a:t>tsiwonisg-v’i</a:t>
            </a:r>
            <a:r>
              <a:rPr lang="en-US" sz="3200" kern="100" dirty="0">
                <a:latin typeface="Calibri" panose="020F0502020204030204" pitchFamily="34" charset="0"/>
                <a:ea typeface="Calibri" panose="020F0502020204030204" pitchFamily="34" charset="0"/>
                <a:cs typeface="Times New Roman" panose="02020603050405020304" pitchFamily="18" charset="0"/>
              </a:rPr>
              <a:t>/ =	‘I was speaking’</a:t>
            </a:r>
          </a:p>
          <a:p>
            <a:pPr lvl="2">
              <a:lnSpc>
                <a:spcPct val="107000"/>
              </a:lnSpc>
              <a:spcBef>
                <a:spcPts val="0"/>
              </a:spcBef>
              <a:spcAft>
                <a:spcPts val="800"/>
              </a:spcAft>
              <a:tabLst>
                <a:tab pos="1371600" algn="l"/>
              </a:tabLst>
            </a:pPr>
            <a:r>
              <a:rPr lang="en-US" sz="3200" kern="100" dirty="0">
                <a:latin typeface="Calibri" panose="020F0502020204030204" pitchFamily="34" charset="0"/>
                <a:ea typeface="Calibri" panose="020F0502020204030204" pitchFamily="34" charset="0"/>
                <a:cs typeface="Times New Roman" panose="02020603050405020304" pitchFamily="18" charset="0"/>
              </a:rPr>
              <a:t>Progressive Past Reported: /-</a:t>
            </a:r>
            <a:r>
              <a:rPr lang="en-US" sz="3200" kern="100" dirty="0" err="1">
                <a:latin typeface="Calibri" panose="020F0502020204030204" pitchFamily="34" charset="0"/>
                <a:ea typeface="Calibri" panose="020F0502020204030204" pitchFamily="34" charset="0"/>
                <a:cs typeface="Times New Roman" panose="02020603050405020304" pitchFamily="18" charset="0"/>
              </a:rPr>
              <a:t>o’i</a:t>
            </a:r>
            <a:r>
              <a:rPr lang="en-US" sz="3200" kern="100" dirty="0">
                <a:latin typeface="Calibri" panose="020F0502020204030204" pitchFamily="34" charset="0"/>
                <a:ea typeface="Calibri" panose="020F0502020204030204" pitchFamily="34" charset="0"/>
                <a:cs typeface="Times New Roman" panose="02020603050405020304" pitchFamily="18" charset="0"/>
              </a:rPr>
              <a:t>/ to /-</a:t>
            </a:r>
            <a:r>
              <a:rPr lang="en-US" sz="3200" kern="100" dirty="0" err="1">
                <a:latin typeface="Calibri" panose="020F0502020204030204" pitchFamily="34" charset="0"/>
                <a:ea typeface="Calibri" panose="020F0502020204030204" pitchFamily="34" charset="0"/>
                <a:cs typeface="Times New Roman" panose="02020603050405020304" pitchFamily="18" charset="0"/>
              </a:rPr>
              <a:t>e’i</a:t>
            </a:r>
            <a:r>
              <a:rPr lang="en-US" sz="3200" kern="100" dirty="0">
                <a:latin typeface="Calibri" panose="020F0502020204030204" pitchFamily="34" charset="0"/>
                <a:ea typeface="Calibri" panose="020F0502020204030204" pitchFamily="34" charset="0"/>
                <a:cs typeface="Times New Roman" panose="02020603050405020304" pitchFamily="18" charset="0"/>
              </a:rPr>
              <a:t>/ -- </a:t>
            </a:r>
            <a:r>
              <a:rPr lang="en-US" sz="3200" kern="100" dirty="0" smtClean="0">
                <a:latin typeface="Calibri" panose="020F0502020204030204" pitchFamily="34" charset="0"/>
                <a:ea typeface="Calibri" panose="020F0502020204030204" pitchFamily="34" charset="0"/>
                <a:cs typeface="Times New Roman" panose="02020603050405020304" pitchFamily="18" charset="0"/>
              </a:rPr>
              <a:t>/</a:t>
            </a:r>
            <a:r>
              <a:rPr lang="en-US" sz="3200" kern="100" dirty="0" err="1" smtClean="0">
                <a:latin typeface="Calibri" panose="020F0502020204030204" pitchFamily="34" charset="0"/>
                <a:ea typeface="Calibri" panose="020F0502020204030204" pitchFamily="34" charset="0"/>
                <a:cs typeface="Times New Roman" panose="02020603050405020304" pitchFamily="18" charset="0"/>
              </a:rPr>
              <a:t>tsiwonisg-e’i</a:t>
            </a:r>
            <a:r>
              <a:rPr lang="en-US" sz="3200" kern="100" dirty="0">
                <a:latin typeface="Calibri" panose="020F0502020204030204" pitchFamily="34" charset="0"/>
                <a:ea typeface="Calibri" panose="020F0502020204030204" pitchFamily="34" charset="0"/>
                <a:cs typeface="Times New Roman" panose="02020603050405020304" pitchFamily="18" charset="0"/>
              </a:rPr>
              <a:t>/ = ‘Supposedly, I was speaking’</a:t>
            </a:r>
          </a:p>
          <a:p>
            <a:pPr lvl="2">
              <a:lnSpc>
                <a:spcPct val="107000"/>
              </a:lnSpc>
              <a:spcBef>
                <a:spcPts val="0"/>
              </a:spcBef>
              <a:spcAft>
                <a:spcPts val="800"/>
              </a:spcAft>
              <a:tabLst>
                <a:tab pos="1371600" algn="l"/>
              </a:tabLst>
            </a:pPr>
            <a:r>
              <a:rPr lang="en-US" sz="3200" kern="100" dirty="0">
                <a:latin typeface="Calibri" panose="020F0502020204030204" pitchFamily="34" charset="0"/>
                <a:ea typeface="Calibri" panose="020F0502020204030204" pitchFamily="34" charset="0"/>
                <a:cs typeface="Times New Roman" panose="02020603050405020304" pitchFamily="18" charset="0"/>
              </a:rPr>
              <a:t>Progressive Future: /-</a:t>
            </a:r>
            <a:r>
              <a:rPr lang="en-US" sz="3200" kern="100" dirty="0" err="1">
                <a:latin typeface="Calibri" panose="020F0502020204030204" pitchFamily="34" charset="0"/>
                <a:ea typeface="Calibri" panose="020F0502020204030204" pitchFamily="34" charset="0"/>
                <a:cs typeface="Times New Roman" panose="02020603050405020304" pitchFamily="18" charset="0"/>
              </a:rPr>
              <a:t>o’i</a:t>
            </a:r>
            <a:r>
              <a:rPr lang="en-US" sz="3200" kern="100" dirty="0">
                <a:latin typeface="Calibri" panose="020F0502020204030204" pitchFamily="34" charset="0"/>
                <a:ea typeface="Calibri" panose="020F0502020204030204" pitchFamily="34" charset="0"/>
                <a:cs typeface="Times New Roman" panose="02020603050405020304" pitchFamily="18" charset="0"/>
              </a:rPr>
              <a:t>/ to /-</a:t>
            </a:r>
            <a:r>
              <a:rPr lang="en-US" sz="3200" kern="100" dirty="0" err="1">
                <a:latin typeface="Calibri" panose="020F0502020204030204" pitchFamily="34" charset="0"/>
                <a:ea typeface="Calibri" panose="020F0502020204030204" pitchFamily="34" charset="0"/>
                <a:cs typeface="Times New Roman" panose="02020603050405020304" pitchFamily="18" charset="0"/>
              </a:rPr>
              <a:t>esdi</a:t>
            </a:r>
            <a:r>
              <a:rPr lang="en-US" sz="3200" kern="100" dirty="0">
                <a:latin typeface="Calibri" panose="020F0502020204030204" pitchFamily="34" charset="0"/>
                <a:ea typeface="Calibri" panose="020F0502020204030204" pitchFamily="34" charset="0"/>
                <a:cs typeface="Times New Roman" panose="02020603050405020304" pitchFamily="18" charset="0"/>
              </a:rPr>
              <a:t>/ -- </a:t>
            </a:r>
            <a:r>
              <a:rPr lang="en-US" sz="3200" kern="100" dirty="0" smtClean="0">
                <a:latin typeface="Calibri" panose="020F0502020204030204" pitchFamily="34" charset="0"/>
                <a:ea typeface="Calibri" panose="020F0502020204030204" pitchFamily="34" charset="0"/>
                <a:cs typeface="Times New Roman" panose="02020603050405020304" pitchFamily="18" charset="0"/>
              </a:rPr>
              <a:t>/</a:t>
            </a:r>
            <a:r>
              <a:rPr lang="en-US" sz="3200" kern="100" dirty="0" err="1" smtClean="0">
                <a:latin typeface="Calibri" panose="020F0502020204030204" pitchFamily="34" charset="0"/>
                <a:ea typeface="Calibri" panose="020F0502020204030204" pitchFamily="34" charset="0"/>
                <a:cs typeface="Times New Roman" panose="02020603050405020304" pitchFamily="18" charset="0"/>
              </a:rPr>
              <a:t>tsiwonisg-esdi</a:t>
            </a:r>
            <a:r>
              <a:rPr lang="en-US" sz="3200" kern="100" dirty="0">
                <a:latin typeface="Calibri" panose="020F0502020204030204" pitchFamily="34" charset="0"/>
                <a:ea typeface="Calibri" panose="020F0502020204030204" pitchFamily="34" charset="0"/>
                <a:cs typeface="Times New Roman" panose="02020603050405020304" pitchFamily="18" charset="0"/>
              </a:rPr>
              <a:t>/ = ‘I will be speaking’</a:t>
            </a:r>
          </a:p>
        </p:txBody>
      </p:sp>
      <p:sp>
        <p:nvSpPr>
          <p:cNvPr id="7"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Building the Progressive Past and Progressive Future</a:t>
            </a:r>
          </a:p>
        </p:txBody>
      </p:sp>
    </p:spTree>
    <p:extLst>
      <p:ext uri="{BB962C8B-B14F-4D97-AF65-F5344CB8AC3E}">
        <p14:creationId xmlns:p14="http://schemas.microsoft.com/office/powerpoint/2010/main" val="12022630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51BFF090-4261-6CC9-1406-7F28A96563A5}"/>
              </a:ext>
            </a:extLst>
          </p:cNvPr>
          <p:cNvSpPr>
            <a:spLocks noGrp="1"/>
          </p:cNvSpPr>
          <p:nvPr>
            <p:ph idx="1"/>
          </p:nvPr>
        </p:nvSpPr>
        <p:spPr>
          <a:xfrm>
            <a:off x="746449" y="1884784"/>
            <a:ext cx="11000791" cy="4702628"/>
          </a:xfrm>
        </p:spPr>
        <p:txBody>
          <a:bodyPr>
            <a:normAutofit fontScale="92500" lnSpcReduction="20000"/>
          </a:bodyPr>
          <a:lstStyle/>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If you have Present Tense (Present Continuous Stem):</a:t>
            </a:r>
          </a:p>
          <a:p>
            <a:pPr marL="742950" lvl="1" indent="-285750">
              <a:lnSpc>
                <a:spcPct val="107000"/>
              </a:lnSpc>
              <a:spcBef>
                <a:spcPts val="0"/>
              </a:spcBef>
              <a:spcAft>
                <a:spcPts val="800"/>
              </a:spcAft>
              <a:tabLst>
                <a:tab pos="914400" algn="l"/>
              </a:tabLst>
            </a:pPr>
            <a:r>
              <a:rPr lang="en-US" sz="2800" kern="100" dirty="0">
                <a:latin typeface="Calibri" panose="020F0502020204030204" pitchFamily="34" charset="0"/>
                <a:ea typeface="Calibri" panose="020F0502020204030204" pitchFamily="34" charset="0"/>
                <a:cs typeface="Times New Roman" panose="02020603050405020304" pitchFamily="18" charset="0"/>
              </a:rPr>
              <a:t>Present Tense: /-</a:t>
            </a:r>
            <a:r>
              <a:rPr lang="en-US" sz="2800" kern="100" dirty="0" err="1">
                <a:latin typeface="Calibri" panose="020F0502020204030204" pitchFamily="34" charset="0"/>
                <a:ea typeface="Calibri" panose="020F0502020204030204" pitchFamily="34" charset="0"/>
                <a:cs typeface="Times New Roman" panose="02020603050405020304" pitchFamily="18" charset="0"/>
              </a:rPr>
              <a:t>a’i</a:t>
            </a:r>
            <a:r>
              <a:rPr lang="en-US" sz="2800" kern="100" dirty="0">
                <a:latin typeface="Calibri" panose="020F0502020204030204" pitchFamily="34" charset="0"/>
                <a:ea typeface="Calibri" panose="020F0502020204030204" pitchFamily="34" charset="0"/>
                <a:cs typeface="Times New Roman" panose="02020603050405020304" pitchFamily="18" charset="0"/>
              </a:rPr>
              <a:t>/ -- </a:t>
            </a:r>
            <a:r>
              <a:rPr lang="en-US" sz="2800" kern="100" dirty="0" smtClean="0">
                <a:latin typeface="Calibri" panose="020F0502020204030204" pitchFamily="34" charset="0"/>
                <a:ea typeface="Calibri" panose="020F0502020204030204" pitchFamily="34" charset="0"/>
                <a:cs typeface="Times New Roman" panose="02020603050405020304" pitchFamily="18" charset="0"/>
              </a:rPr>
              <a:t>/</a:t>
            </a:r>
            <a:r>
              <a:rPr lang="en-US" sz="2800" kern="100" dirty="0" err="1" smtClean="0">
                <a:latin typeface="Calibri" panose="020F0502020204030204" pitchFamily="34" charset="0"/>
                <a:ea typeface="Calibri" panose="020F0502020204030204" pitchFamily="34" charset="0"/>
                <a:cs typeface="Times New Roman" panose="02020603050405020304" pitchFamily="18" charset="0"/>
              </a:rPr>
              <a:t>tsiwoni</a:t>
            </a:r>
            <a:r>
              <a:rPr lang="en-US" sz="2800" kern="100" dirty="0" smtClean="0">
                <a:latin typeface="Calibri" panose="020F0502020204030204" pitchFamily="34" charset="0"/>
                <a:ea typeface="Calibri" panose="020F0502020204030204" pitchFamily="34" charset="0"/>
                <a:cs typeface="Times New Roman" panose="02020603050405020304" pitchFamily="18" charset="0"/>
              </a:rPr>
              <a:t>(h</a:t>
            </a:r>
            <a:r>
              <a:rPr lang="en-US" sz="2800" kern="100" dirty="0">
                <a:latin typeface="Calibri" panose="020F0502020204030204" pitchFamily="34" charset="0"/>
                <a:ea typeface="Calibri" panose="020F0502020204030204" pitchFamily="34" charset="0"/>
                <a:cs typeface="Times New Roman" panose="02020603050405020304" pitchFamily="18" charset="0"/>
              </a:rPr>
              <a:t>)-</a:t>
            </a:r>
            <a:r>
              <a:rPr lang="en-US" sz="2800" kern="100" dirty="0" err="1">
                <a:latin typeface="Calibri" panose="020F0502020204030204" pitchFamily="34" charset="0"/>
                <a:ea typeface="Calibri" panose="020F0502020204030204" pitchFamily="34" charset="0"/>
                <a:cs typeface="Times New Roman" panose="02020603050405020304" pitchFamily="18" charset="0"/>
              </a:rPr>
              <a:t>a’i</a:t>
            </a:r>
            <a:r>
              <a:rPr lang="en-US" sz="2800" kern="100" dirty="0">
                <a:latin typeface="Calibri" panose="020F0502020204030204" pitchFamily="34" charset="0"/>
                <a:ea typeface="Calibri" panose="020F0502020204030204" pitchFamily="34" charset="0"/>
                <a:cs typeface="Times New Roman" panose="02020603050405020304" pitchFamily="18" charset="0"/>
              </a:rPr>
              <a:t>/ = ‘I am speaking’</a:t>
            </a:r>
          </a:p>
          <a:p>
            <a:pPr marL="742950" lvl="1" indent="-285750">
              <a:lnSpc>
                <a:spcPct val="107000"/>
              </a:lnSpc>
              <a:spcBef>
                <a:spcPts val="0"/>
              </a:spcBef>
              <a:spcAft>
                <a:spcPts val="800"/>
              </a:spcAft>
              <a:tabLst>
                <a:tab pos="914400" algn="l"/>
              </a:tabLst>
            </a:pPr>
            <a:r>
              <a:rPr lang="en-US" sz="2800" kern="100" dirty="0">
                <a:latin typeface="Calibri" panose="020F0502020204030204" pitchFamily="34" charset="0"/>
                <a:ea typeface="Calibri" panose="020F0502020204030204" pitchFamily="34" charset="0"/>
                <a:cs typeface="Times New Roman" panose="02020603050405020304" pitchFamily="18" charset="0"/>
              </a:rPr>
              <a:t>Change Pronominal to Set B and Final Suffix from /-</a:t>
            </a:r>
            <a:r>
              <a:rPr lang="en-US" sz="2800" kern="100" dirty="0" err="1">
                <a:latin typeface="Calibri" panose="020F0502020204030204" pitchFamily="34" charset="0"/>
                <a:ea typeface="Calibri" panose="020F0502020204030204" pitchFamily="34" charset="0"/>
                <a:cs typeface="Times New Roman" panose="02020603050405020304" pitchFamily="18" charset="0"/>
              </a:rPr>
              <a:t>a’i</a:t>
            </a:r>
            <a:r>
              <a:rPr lang="en-US" sz="2800" kern="100" dirty="0">
                <a:latin typeface="Calibri" panose="020F0502020204030204" pitchFamily="34" charset="0"/>
                <a:ea typeface="Calibri" panose="020F0502020204030204" pitchFamily="34" charset="0"/>
                <a:cs typeface="Times New Roman" panose="02020603050405020304" pitchFamily="18" charset="0"/>
              </a:rPr>
              <a:t>/ to /-</a:t>
            </a:r>
            <a:r>
              <a:rPr lang="en-US" sz="2800" kern="100" dirty="0" err="1">
                <a:latin typeface="Calibri" panose="020F0502020204030204" pitchFamily="34" charset="0"/>
                <a:ea typeface="Calibri" panose="020F0502020204030204" pitchFamily="34" charset="0"/>
                <a:cs typeface="Times New Roman" panose="02020603050405020304" pitchFamily="18" charset="0"/>
              </a:rPr>
              <a:t>v’i</a:t>
            </a:r>
            <a:r>
              <a:rPr lang="en-US" sz="2800" kern="100" dirty="0">
                <a:latin typeface="Calibri" panose="020F0502020204030204" pitchFamily="34" charset="0"/>
                <a:ea typeface="Calibri" panose="020F0502020204030204" pitchFamily="34" charset="0"/>
                <a:cs typeface="Times New Roman" panose="02020603050405020304" pitchFamily="18" charset="0"/>
              </a:rPr>
              <a:t>/ to make Remote Past Completive or /-</a:t>
            </a:r>
            <a:r>
              <a:rPr lang="en-US" sz="2800" kern="100" dirty="0" err="1">
                <a:latin typeface="Calibri" panose="020F0502020204030204" pitchFamily="34" charset="0"/>
                <a:ea typeface="Calibri" panose="020F0502020204030204" pitchFamily="34" charset="0"/>
                <a:cs typeface="Times New Roman" panose="02020603050405020304" pitchFamily="18" charset="0"/>
              </a:rPr>
              <a:t>e’i</a:t>
            </a:r>
            <a:r>
              <a:rPr lang="en-US" sz="2800" kern="100" dirty="0">
                <a:latin typeface="Calibri" panose="020F0502020204030204" pitchFamily="34" charset="0"/>
                <a:ea typeface="Calibri" panose="020F0502020204030204" pitchFamily="34" charset="0"/>
                <a:cs typeface="Times New Roman" panose="02020603050405020304" pitchFamily="18" charset="0"/>
              </a:rPr>
              <a:t>/ to make Reported Past Completive</a:t>
            </a:r>
          </a:p>
          <a:p>
            <a:pPr lvl="2">
              <a:lnSpc>
                <a:spcPct val="107000"/>
              </a:lnSpc>
              <a:spcBef>
                <a:spcPts val="0"/>
              </a:spcBef>
              <a:spcAft>
                <a:spcPts val="800"/>
              </a:spcAft>
              <a:tabLst>
                <a:tab pos="1371600" algn="l"/>
              </a:tabLst>
            </a:pPr>
            <a:r>
              <a:rPr lang="en-US" sz="2800" kern="100" dirty="0" err="1">
                <a:latin typeface="Calibri" panose="020F0502020204030204" pitchFamily="34" charset="0"/>
                <a:ea typeface="Calibri" panose="020F0502020204030204" pitchFamily="34" charset="0"/>
                <a:cs typeface="Times New Roman" panose="02020603050405020304" pitchFamily="18" charset="0"/>
              </a:rPr>
              <a:t>RemPast</a:t>
            </a:r>
            <a:r>
              <a:rPr lang="en-US" sz="2800" kern="100" dirty="0">
                <a:latin typeface="Calibri" panose="020F0502020204030204" pitchFamily="34" charset="0"/>
                <a:ea typeface="Calibri" panose="020F0502020204030204" pitchFamily="34" charset="0"/>
                <a:cs typeface="Times New Roman" panose="02020603050405020304" pitchFamily="18" charset="0"/>
              </a:rPr>
              <a:t> Comp:	Set B Prefix /</a:t>
            </a:r>
            <a:r>
              <a:rPr lang="en-US" sz="2800" kern="100" dirty="0" err="1">
                <a:latin typeface="Calibri" panose="020F0502020204030204" pitchFamily="34" charset="0"/>
                <a:ea typeface="Calibri" panose="020F0502020204030204" pitchFamily="34" charset="0"/>
                <a:cs typeface="Times New Roman" panose="02020603050405020304" pitchFamily="18" charset="0"/>
              </a:rPr>
              <a:t>tsi</a:t>
            </a:r>
            <a:r>
              <a:rPr lang="en-US" sz="2800" kern="100" dirty="0">
                <a:latin typeface="Calibri" panose="020F0502020204030204" pitchFamily="34" charset="0"/>
                <a:ea typeface="Calibri" panose="020F0502020204030204" pitchFamily="34" charset="0"/>
                <a:cs typeface="Times New Roman" panose="02020603050405020304" pitchFamily="18" charset="0"/>
              </a:rPr>
              <a:t>-/ to /</a:t>
            </a:r>
            <a:r>
              <a:rPr lang="en-US" sz="2800" kern="100" dirty="0" err="1">
                <a:latin typeface="Calibri" panose="020F0502020204030204" pitchFamily="34" charset="0"/>
                <a:ea typeface="Calibri" panose="020F0502020204030204" pitchFamily="34" charset="0"/>
                <a:cs typeface="Times New Roman" panose="02020603050405020304" pitchFamily="18" charset="0"/>
              </a:rPr>
              <a:t>agi</a:t>
            </a:r>
            <a:r>
              <a:rPr lang="en-US" sz="2800" kern="100" dirty="0">
                <a:latin typeface="Calibri" panose="020F0502020204030204" pitchFamily="34" charset="0"/>
                <a:ea typeface="Calibri" panose="020F0502020204030204" pitchFamily="34" charset="0"/>
                <a:cs typeface="Times New Roman" panose="02020603050405020304" pitchFamily="18" charset="0"/>
              </a:rPr>
              <a:t>-/ and /-</a:t>
            </a:r>
            <a:r>
              <a:rPr lang="en-US" sz="2800" kern="100" dirty="0" err="1">
                <a:latin typeface="Calibri" panose="020F0502020204030204" pitchFamily="34" charset="0"/>
                <a:ea typeface="Calibri" panose="020F0502020204030204" pitchFamily="34" charset="0"/>
                <a:cs typeface="Times New Roman" panose="02020603050405020304" pitchFamily="18" charset="0"/>
              </a:rPr>
              <a:t>a’i</a:t>
            </a:r>
            <a:r>
              <a:rPr lang="en-US" sz="2800" kern="100" dirty="0">
                <a:latin typeface="Calibri" panose="020F0502020204030204" pitchFamily="34" charset="0"/>
                <a:ea typeface="Calibri" panose="020F0502020204030204" pitchFamily="34" charset="0"/>
                <a:cs typeface="Times New Roman" panose="02020603050405020304" pitchFamily="18" charset="0"/>
              </a:rPr>
              <a:t>/ to /-</a:t>
            </a:r>
            <a:r>
              <a:rPr lang="en-US" sz="2800" kern="100" dirty="0" err="1">
                <a:latin typeface="Calibri" panose="020F0502020204030204" pitchFamily="34" charset="0"/>
                <a:ea typeface="Calibri" panose="020F0502020204030204" pitchFamily="34" charset="0"/>
                <a:cs typeface="Times New Roman" panose="02020603050405020304" pitchFamily="18" charset="0"/>
              </a:rPr>
              <a:t>v’i</a:t>
            </a:r>
            <a:r>
              <a:rPr lang="en-US" sz="2800" kern="100" dirty="0">
                <a:latin typeface="Calibri" panose="020F0502020204030204" pitchFamily="34" charset="0"/>
                <a:ea typeface="Calibri" panose="020F0502020204030204" pitchFamily="34" charset="0"/>
                <a:cs typeface="Times New Roman" panose="02020603050405020304" pitchFamily="18" charset="0"/>
              </a:rPr>
              <a:t>/ = /</a:t>
            </a:r>
            <a:r>
              <a:rPr lang="en-US" sz="2800" kern="100" dirty="0" err="1">
                <a:latin typeface="Calibri" panose="020F0502020204030204" pitchFamily="34" charset="0"/>
                <a:ea typeface="Calibri" panose="020F0502020204030204" pitchFamily="34" charset="0"/>
                <a:cs typeface="Times New Roman" panose="02020603050405020304" pitchFamily="18" charset="0"/>
              </a:rPr>
              <a:t>agiwoni</a:t>
            </a:r>
            <a:r>
              <a:rPr lang="en-US" sz="2800" kern="100" dirty="0">
                <a:latin typeface="Calibri" panose="020F0502020204030204" pitchFamily="34" charset="0"/>
                <a:ea typeface="Calibri" panose="020F0502020204030204" pitchFamily="34" charset="0"/>
                <a:cs typeface="Times New Roman" panose="02020603050405020304" pitchFamily="18" charset="0"/>
              </a:rPr>
              <a:t>(s)-</a:t>
            </a:r>
            <a:r>
              <a:rPr lang="en-US" sz="2800" kern="100" dirty="0" err="1">
                <a:latin typeface="Calibri" panose="020F0502020204030204" pitchFamily="34" charset="0"/>
                <a:ea typeface="Calibri" panose="020F0502020204030204" pitchFamily="34" charset="0"/>
                <a:cs typeface="Times New Roman" panose="02020603050405020304" pitchFamily="18" charset="0"/>
              </a:rPr>
              <a:t>v’i</a:t>
            </a:r>
            <a:r>
              <a:rPr lang="en-US" sz="2800" kern="100" dirty="0">
                <a:latin typeface="Calibri" panose="020F0502020204030204" pitchFamily="34" charset="0"/>
                <a:ea typeface="Calibri" panose="020F0502020204030204" pitchFamily="34" charset="0"/>
                <a:cs typeface="Times New Roman" panose="02020603050405020304" pitchFamily="18" charset="0"/>
              </a:rPr>
              <a:t>/ = ‘I spoke’</a:t>
            </a:r>
          </a:p>
          <a:p>
            <a:pPr lvl="2">
              <a:lnSpc>
                <a:spcPct val="107000"/>
              </a:lnSpc>
              <a:spcBef>
                <a:spcPts val="0"/>
              </a:spcBef>
              <a:spcAft>
                <a:spcPts val="800"/>
              </a:spcAft>
              <a:tabLst>
                <a:tab pos="1371600" algn="l"/>
              </a:tabLst>
            </a:pPr>
            <a:r>
              <a:rPr lang="en-US" sz="2800" kern="100" dirty="0" err="1">
                <a:latin typeface="Calibri" panose="020F0502020204030204" pitchFamily="34" charset="0"/>
                <a:ea typeface="Calibri" panose="020F0502020204030204" pitchFamily="34" charset="0"/>
                <a:cs typeface="Times New Roman" panose="02020603050405020304" pitchFamily="18" charset="0"/>
              </a:rPr>
              <a:t>RepPast</a:t>
            </a:r>
            <a:r>
              <a:rPr lang="en-US" sz="2800" kern="100" dirty="0">
                <a:latin typeface="Calibri" panose="020F0502020204030204" pitchFamily="34" charset="0"/>
                <a:ea typeface="Calibri" panose="020F0502020204030204" pitchFamily="34" charset="0"/>
                <a:cs typeface="Times New Roman" panose="02020603050405020304" pitchFamily="18" charset="0"/>
              </a:rPr>
              <a:t> Comp:	Set B Prefix /</a:t>
            </a:r>
            <a:r>
              <a:rPr lang="en-US" sz="2800" kern="100" dirty="0" err="1">
                <a:latin typeface="Calibri" panose="020F0502020204030204" pitchFamily="34" charset="0"/>
                <a:ea typeface="Calibri" panose="020F0502020204030204" pitchFamily="34" charset="0"/>
                <a:cs typeface="Times New Roman" panose="02020603050405020304" pitchFamily="18" charset="0"/>
              </a:rPr>
              <a:t>tsi</a:t>
            </a:r>
            <a:r>
              <a:rPr lang="en-US" sz="2800" kern="100" dirty="0">
                <a:latin typeface="Calibri" panose="020F0502020204030204" pitchFamily="34" charset="0"/>
                <a:ea typeface="Calibri" panose="020F0502020204030204" pitchFamily="34" charset="0"/>
                <a:cs typeface="Times New Roman" panose="02020603050405020304" pitchFamily="18" charset="0"/>
              </a:rPr>
              <a:t>-/ to /</a:t>
            </a:r>
            <a:r>
              <a:rPr lang="en-US" sz="2800" kern="100" dirty="0" err="1">
                <a:latin typeface="Calibri" panose="020F0502020204030204" pitchFamily="34" charset="0"/>
                <a:ea typeface="Calibri" panose="020F0502020204030204" pitchFamily="34" charset="0"/>
                <a:cs typeface="Times New Roman" panose="02020603050405020304" pitchFamily="18" charset="0"/>
              </a:rPr>
              <a:t>agi</a:t>
            </a:r>
            <a:r>
              <a:rPr lang="en-US" sz="2800" kern="100" dirty="0">
                <a:latin typeface="Calibri" panose="020F0502020204030204" pitchFamily="34" charset="0"/>
                <a:ea typeface="Calibri" panose="020F0502020204030204" pitchFamily="34" charset="0"/>
                <a:cs typeface="Times New Roman" panose="02020603050405020304" pitchFamily="18" charset="0"/>
              </a:rPr>
              <a:t>-/ and /-</a:t>
            </a:r>
            <a:r>
              <a:rPr lang="en-US" sz="2800" kern="100" dirty="0" err="1">
                <a:latin typeface="Calibri" panose="020F0502020204030204" pitchFamily="34" charset="0"/>
                <a:ea typeface="Calibri" panose="020F0502020204030204" pitchFamily="34" charset="0"/>
                <a:cs typeface="Times New Roman" panose="02020603050405020304" pitchFamily="18" charset="0"/>
              </a:rPr>
              <a:t>a’i</a:t>
            </a:r>
            <a:r>
              <a:rPr lang="en-US" sz="2800" kern="100" dirty="0">
                <a:latin typeface="Calibri" panose="020F0502020204030204" pitchFamily="34" charset="0"/>
                <a:ea typeface="Calibri" panose="020F0502020204030204" pitchFamily="34" charset="0"/>
                <a:cs typeface="Times New Roman" panose="02020603050405020304" pitchFamily="18" charset="0"/>
              </a:rPr>
              <a:t>/ to /-</a:t>
            </a:r>
            <a:r>
              <a:rPr lang="en-US" sz="2800" kern="100" dirty="0" err="1">
                <a:latin typeface="Calibri" panose="020F0502020204030204" pitchFamily="34" charset="0"/>
                <a:ea typeface="Calibri" panose="020F0502020204030204" pitchFamily="34" charset="0"/>
                <a:cs typeface="Times New Roman" panose="02020603050405020304" pitchFamily="18" charset="0"/>
              </a:rPr>
              <a:t>e’i</a:t>
            </a:r>
            <a:r>
              <a:rPr lang="en-US" sz="2800" kern="100" dirty="0">
                <a:latin typeface="Calibri" panose="020F0502020204030204" pitchFamily="34" charset="0"/>
                <a:ea typeface="Calibri" panose="020F0502020204030204" pitchFamily="34" charset="0"/>
                <a:cs typeface="Times New Roman" panose="02020603050405020304" pitchFamily="18" charset="0"/>
              </a:rPr>
              <a:t>/ = /</a:t>
            </a:r>
            <a:r>
              <a:rPr lang="en-US" sz="2800" kern="100" dirty="0" err="1">
                <a:latin typeface="Calibri" panose="020F0502020204030204" pitchFamily="34" charset="0"/>
                <a:ea typeface="Calibri" panose="020F0502020204030204" pitchFamily="34" charset="0"/>
                <a:cs typeface="Times New Roman" panose="02020603050405020304" pitchFamily="18" charset="0"/>
              </a:rPr>
              <a:t>agiwoni</a:t>
            </a:r>
            <a:r>
              <a:rPr lang="en-US" sz="2800" kern="100" dirty="0">
                <a:latin typeface="Calibri" panose="020F0502020204030204" pitchFamily="34" charset="0"/>
                <a:ea typeface="Calibri" panose="020F0502020204030204" pitchFamily="34" charset="0"/>
                <a:cs typeface="Times New Roman" panose="02020603050405020304" pitchFamily="18" charset="0"/>
              </a:rPr>
              <a:t>(s)-</a:t>
            </a:r>
            <a:r>
              <a:rPr lang="en-US" sz="2800" kern="100" dirty="0" err="1">
                <a:latin typeface="Calibri" panose="020F0502020204030204" pitchFamily="34" charset="0"/>
                <a:ea typeface="Calibri" panose="020F0502020204030204" pitchFamily="34" charset="0"/>
                <a:cs typeface="Times New Roman" panose="02020603050405020304" pitchFamily="18" charset="0"/>
              </a:rPr>
              <a:t>e’i</a:t>
            </a:r>
            <a:r>
              <a:rPr lang="en-US" sz="2800" kern="100" dirty="0">
                <a:latin typeface="Calibri" panose="020F0502020204030204" pitchFamily="34" charset="0"/>
                <a:ea typeface="Calibri" panose="020F0502020204030204" pitchFamily="34" charset="0"/>
                <a:cs typeface="Times New Roman" panose="02020603050405020304" pitchFamily="18" charset="0"/>
              </a:rPr>
              <a:t>/ = ‘Supposedly, I spoke’</a:t>
            </a:r>
          </a:p>
          <a:p>
            <a:pPr lvl="2">
              <a:lnSpc>
                <a:spcPct val="107000"/>
              </a:lnSpc>
              <a:spcBef>
                <a:spcPts val="0"/>
              </a:spcBef>
              <a:spcAft>
                <a:spcPts val="800"/>
              </a:spcAft>
              <a:tabLst>
                <a:tab pos="1371600" algn="l"/>
              </a:tabLst>
            </a:pPr>
            <a:r>
              <a:rPr lang="en-US" sz="2800" kern="100" dirty="0">
                <a:solidFill>
                  <a:srgbClr val="FF0000"/>
                </a:solidFill>
                <a:latin typeface="Calibri" panose="020F0502020204030204" pitchFamily="34" charset="0"/>
                <a:ea typeface="Calibri" panose="020F0502020204030204" pitchFamily="34" charset="0"/>
                <a:cs typeface="Times New Roman" panose="02020603050405020304" pitchFamily="18" charset="0"/>
              </a:rPr>
              <a:t>The final consonant before the final suffix (h</a:t>
            </a:r>
            <a:r>
              <a:rPr lang="en-US" sz="2800" kern="100"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 in this case, or (s) for the Completive Stem, are </a:t>
            </a:r>
            <a:r>
              <a:rPr lang="en-US" sz="2800" kern="100" dirty="0">
                <a:solidFill>
                  <a:srgbClr val="FF0000"/>
                </a:solidFill>
                <a:latin typeface="Calibri" panose="020F0502020204030204" pitchFamily="34" charset="0"/>
                <a:ea typeface="Calibri" panose="020F0502020204030204" pitchFamily="34" charset="0"/>
                <a:cs typeface="Times New Roman" panose="02020603050405020304" pitchFamily="18" charset="0"/>
              </a:rPr>
              <a:t>not easy to predict, so a sample of a Completive Stem is helpful here.</a:t>
            </a:r>
          </a:p>
        </p:txBody>
      </p:sp>
      <p:sp>
        <p:nvSpPr>
          <p:cNvPr id="7"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Building the Remote Past Completive and Reported Past Completive</a:t>
            </a:r>
          </a:p>
        </p:txBody>
      </p:sp>
    </p:spTree>
    <p:extLst>
      <p:ext uri="{BB962C8B-B14F-4D97-AF65-F5344CB8AC3E}">
        <p14:creationId xmlns:p14="http://schemas.microsoft.com/office/powerpoint/2010/main" val="3264507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Cherokee </a:t>
            </a:r>
            <a:r>
              <a:rPr lang="en-US" sz="3200" dirty="0" smtClean="0">
                <a:solidFill>
                  <a:srgbClr val="FFFFFF"/>
                </a:solidFill>
              </a:rPr>
              <a:t>Verbs - Structure</a:t>
            </a:r>
            <a:endParaRPr lang="en-US" sz="3200" dirty="0">
              <a:solidFill>
                <a:srgbClr val="FFFFFF"/>
              </a:solidFill>
            </a:endParaRPr>
          </a:p>
        </p:txBody>
      </p:sp>
      <p:sp>
        <p:nvSpPr>
          <p:cNvPr id="3" name="Content Placeholder 2">
            <a:extLst>
              <a:ext uri="{FF2B5EF4-FFF2-40B4-BE49-F238E27FC236}">
                <a16:creationId xmlns:a16="http://schemas.microsoft.com/office/drawing/2014/main" id="{A6710211-E94A-E1D2-A657-D882EEB6F624}"/>
              </a:ext>
            </a:extLst>
          </p:cNvPr>
          <p:cNvSpPr>
            <a:spLocks noGrp="1"/>
          </p:cNvSpPr>
          <p:nvPr>
            <p:ph idx="1"/>
          </p:nvPr>
        </p:nvSpPr>
        <p:spPr>
          <a:xfrm>
            <a:off x="1268964" y="1821195"/>
            <a:ext cx="10084836" cy="1336073"/>
          </a:xfrm>
        </p:spPr>
        <p:txBody>
          <a:bodyPr>
            <a:normAutofit lnSpcReduction="10000"/>
          </a:bodyPr>
          <a:lstStyle/>
          <a:p>
            <a:r>
              <a:rPr lang="en-US" dirty="0" smtClean="0"/>
              <a:t>All verbs in Cherokee can have the following pieces</a:t>
            </a:r>
          </a:p>
          <a:p>
            <a:r>
              <a:rPr lang="en-US" dirty="0" smtClean="0"/>
              <a:t>But all verbs MUST have a Pronoun Prefix, a Verb Stem, and a Final Suffix (tense marker)</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804238685"/>
              </p:ext>
            </p:extLst>
          </p:nvPr>
        </p:nvGraphicFramePr>
        <p:xfrm>
          <a:off x="876691" y="3488875"/>
          <a:ext cx="10905070" cy="1576485"/>
        </p:xfrm>
        <a:graphic>
          <a:graphicData uri="http://schemas.openxmlformats.org/drawingml/2006/table">
            <a:tbl>
              <a:tblPr firstRow="1" bandRow="1">
                <a:tableStyleId>{5C22544A-7EE6-4342-B048-85BDC9FD1C3A}</a:tableStyleId>
              </a:tblPr>
              <a:tblGrid>
                <a:gridCol w="1984028">
                  <a:extLst>
                    <a:ext uri="{9D8B030D-6E8A-4147-A177-3AD203B41FA5}">
                      <a16:colId xmlns:a16="http://schemas.microsoft.com/office/drawing/2014/main" val="107263175"/>
                    </a:ext>
                  </a:extLst>
                </a:gridCol>
                <a:gridCol w="1984028">
                  <a:extLst>
                    <a:ext uri="{9D8B030D-6E8A-4147-A177-3AD203B41FA5}">
                      <a16:colId xmlns:a16="http://schemas.microsoft.com/office/drawing/2014/main" val="3320695330"/>
                    </a:ext>
                  </a:extLst>
                </a:gridCol>
                <a:gridCol w="2148058">
                  <a:extLst>
                    <a:ext uri="{9D8B030D-6E8A-4147-A177-3AD203B41FA5}">
                      <a16:colId xmlns:a16="http://schemas.microsoft.com/office/drawing/2014/main" val="656710648"/>
                    </a:ext>
                  </a:extLst>
                </a:gridCol>
                <a:gridCol w="1447200">
                  <a:extLst>
                    <a:ext uri="{9D8B030D-6E8A-4147-A177-3AD203B41FA5}">
                      <a16:colId xmlns:a16="http://schemas.microsoft.com/office/drawing/2014/main" val="2660970690"/>
                    </a:ext>
                  </a:extLst>
                </a:gridCol>
                <a:gridCol w="1939292">
                  <a:extLst>
                    <a:ext uri="{9D8B030D-6E8A-4147-A177-3AD203B41FA5}">
                      <a16:colId xmlns:a16="http://schemas.microsoft.com/office/drawing/2014/main" val="1995057683"/>
                    </a:ext>
                  </a:extLst>
                </a:gridCol>
                <a:gridCol w="1402464">
                  <a:extLst>
                    <a:ext uri="{9D8B030D-6E8A-4147-A177-3AD203B41FA5}">
                      <a16:colId xmlns:a16="http://schemas.microsoft.com/office/drawing/2014/main" val="1068964612"/>
                    </a:ext>
                  </a:extLst>
                </a:gridCol>
              </a:tblGrid>
              <a:tr h="501934">
                <a:tc gridSpan="6">
                  <a:txBody>
                    <a:bodyPr/>
                    <a:lstStyle/>
                    <a:p>
                      <a:pPr algn="ctr" fontAlgn="b"/>
                      <a:r>
                        <a:rPr lang="en-US" sz="2600" u="none" strike="noStrike" dirty="0">
                          <a:effectLst/>
                        </a:rPr>
                        <a:t>Verb Structure (CED 241)</a:t>
                      </a:r>
                      <a:endParaRPr lang="en-US" sz="2600" b="0" i="0" u="none" strike="noStrike" dirty="0">
                        <a:solidFill>
                          <a:srgbClr val="000000"/>
                        </a:solidFill>
                        <a:effectLst/>
                        <a:latin typeface="Calibri" panose="020F0502020204030204" pitchFamily="34" charset="0"/>
                      </a:endParaRPr>
                    </a:p>
                  </a:txBody>
                  <a:tcPr marL="22368" marR="22368" marT="22368"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6025619"/>
                  </a:ext>
                </a:extLst>
              </a:tr>
              <a:tr h="1074551">
                <a:tc>
                  <a:txBody>
                    <a:bodyPr/>
                    <a:lstStyle/>
                    <a:p>
                      <a:pPr algn="l" fontAlgn="ctr"/>
                      <a:r>
                        <a:rPr lang="en-US" sz="3200" u="none" strike="noStrike">
                          <a:effectLst/>
                        </a:rPr>
                        <a:t>± initial prefix(es)</a:t>
                      </a:r>
                      <a:endParaRPr lang="en-US" sz="3200" b="0" i="0" u="none" strike="noStrike">
                        <a:solidFill>
                          <a:srgbClr val="000000"/>
                        </a:solidFill>
                        <a:effectLst/>
                        <a:latin typeface="Times New Roman" panose="02020603050405020304" pitchFamily="18" charset="0"/>
                      </a:endParaRPr>
                    </a:p>
                  </a:txBody>
                  <a:tcPr marL="22368" marR="22368" marT="22368" marB="0" anchor="ctr"/>
                </a:tc>
                <a:tc>
                  <a:txBody>
                    <a:bodyPr/>
                    <a:lstStyle/>
                    <a:p>
                      <a:pPr algn="l" fontAlgn="ctr"/>
                      <a:r>
                        <a:rPr lang="en-US" sz="3200" u="none" strike="noStrike" dirty="0">
                          <a:effectLst/>
                          <a:highlight>
                            <a:srgbClr val="FFFF00"/>
                          </a:highlight>
                        </a:rPr>
                        <a:t>+ pronoun prefix(es)</a:t>
                      </a:r>
                      <a:endParaRPr lang="en-US" sz="3200" b="0" i="0" u="none" strike="noStrike" dirty="0">
                        <a:solidFill>
                          <a:srgbClr val="000000"/>
                        </a:solidFill>
                        <a:effectLst/>
                        <a:highlight>
                          <a:srgbClr val="FFFF00"/>
                        </a:highlight>
                        <a:latin typeface="Times New Roman" panose="02020603050405020304" pitchFamily="18" charset="0"/>
                      </a:endParaRPr>
                    </a:p>
                  </a:txBody>
                  <a:tcPr marL="22368" marR="22368" marT="22368" marB="0" anchor="ctr"/>
                </a:tc>
                <a:tc>
                  <a:txBody>
                    <a:bodyPr/>
                    <a:lstStyle/>
                    <a:p>
                      <a:pPr algn="l" fontAlgn="ctr"/>
                      <a:r>
                        <a:rPr lang="en-US" sz="3200" u="none" strike="noStrike" dirty="0">
                          <a:effectLst/>
                        </a:rPr>
                        <a:t>± reflexive prefix</a:t>
                      </a:r>
                      <a:endParaRPr lang="en-US" sz="3200" b="0" i="0" u="none" strike="noStrike" dirty="0">
                        <a:solidFill>
                          <a:srgbClr val="000000"/>
                        </a:solidFill>
                        <a:effectLst/>
                        <a:latin typeface="Times New Roman" panose="02020603050405020304" pitchFamily="18" charset="0"/>
                      </a:endParaRPr>
                    </a:p>
                  </a:txBody>
                  <a:tcPr marL="22368" marR="22368" marT="22368" marB="0" anchor="ctr"/>
                </a:tc>
                <a:tc>
                  <a:txBody>
                    <a:bodyPr/>
                    <a:lstStyle/>
                    <a:p>
                      <a:pPr algn="l" fontAlgn="ctr"/>
                      <a:r>
                        <a:rPr lang="en-US" sz="3200" u="none" strike="noStrike" dirty="0">
                          <a:effectLst/>
                          <a:highlight>
                            <a:srgbClr val="FFFF00"/>
                          </a:highlight>
                        </a:rPr>
                        <a:t>+ verb stem</a:t>
                      </a:r>
                      <a:endParaRPr lang="en-US" sz="3200" b="0" i="0" u="none" strike="noStrike" dirty="0">
                        <a:solidFill>
                          <a:srgbClr val="000000"/>
                        </a:solidFill>
                        <a:effectLst/>
                        <a:highlight>
                          <a:srgbClr val="FFFF00"/>
                        </a:highlight>
                        <a:latin typeface="Times New Roman" panose="02020603050405020304" pitchFamily="18" charset="0"/>
                      </a:endParaRPr>
                    </a:p>
                  </a:txBody>
                  <a:tcPr marL="22368" marR="22368" marT="22368" marB="0" anchor="ctr"/>
                </a:tc>
                <a:tc>
                  <a:txBody>
                    <a:bodyPr/>
                    <a:lstStyle/>
                    <a:p>
                      <a:pPr algn="l" fontAlgn="ctr"/>
                      <a:r>
                        <a:rPr lang="en-US" sz="3200" u="none" strike="noStrike" dirty="0">
                          <a:effectLst/>
                        </a:rPr>
                        <a:t>± non-final suffix(</a:t>
                      </a:r>
                      <a:r>
                        <a:rPr lang="en-US" sz="3200" u="none" strike="noStrike" dirty="0" err="1">
                          <a:effectLst/>
                        </a:rPr>
                        <a:t>es</a:t>
                      </a:r>
                      <a:r>
                        <a:rPr lang="en-US" sz="3200" u="none" strike="noStrike" dirty="0">
                          <a:effectLst/>
                        </a:rPr>
                        <a:t>)</a:t>
                      </a:r>
                      <a:endParaRPr lang="en-US" sz="3200" b="0" i="0" u="none" strike="noStrike" dirty="0">
                        <a:solidFill>
                          <a:srgbClr val="000000"/>
                        </a:solidFill>
                        <a:effectLst/>
                        <a:latin typeface="Times New Roman" panose="02020603050405020304" pitchFamily="18" charset="0"/>
                      </a:endParaRPr>
                    </a:p>
                  </a:txBody>
                  <a:tcPr marL="22368" marR="22368" marT="22368" marB="0" anchor="ctr"/>
                </a:tc>
                <a:tc>
                  <a:txBody>
                    <a:bodyPr/>
                    <a:lstStyle/>
                    <a:p>
                      <a:pPr algn="l" fontAlgn="ctr"/>
                      <a:r>
                        <a:rPr lang="en-US" sz="3200" u="none" strike="noStrike" dirty="0">
                          <a:effectLst/>
                          <a:highlight>
                            <a:srgbClr val="FFFF00"/>
                          </a:highlight>
                        </a:rPr>
                        <a:t>+ final suffix</a:t>
                      </a:r>
                      <a:endParaRPr lang="en-US" sz="3200" b="0" i="0" u="none" strike="noStrike" dirty="0">
                        <a:solidFill>
                          <a:srgbClr val="000000"/>
                        </a:solidFill>
                        <a:effectLst/>
                        <a:highlight>
                          <a:srgbClr val="FFFF00"/>
                        </a:highlight>
                        <a:latin typeface="Times New Roman" panose="02020603050405020304" pitchFamily="18" charset="0"/>
                      </a:endParaRPr>
                    </a:p>
                  </a:txBody>
                  <a:tcPr marL="22368" marR="22368" marT="22368" marB="0" anchor="ctr"/>
                </a:tc>
                <a:extLst>
                  <a:ext uri="{0D108BD9-81ED-4DB2-BD59-A6C34878D82A}">
                    <a16:rowId xmlns:a16="http://schemas.microsoft.com/office/drawing/2014/main" val="3319520456"/>
                  </a:ext>
                </a:extLst>
              </a:tr>
            </a:tbl>
          </a:graphicData>
        </a:graphic>
      </p:graphicFrame>
    </p:spTree>
    <p:extLst>
      <p:ext uri="{BB962C8B-B14F-4D97-AF65-F5344CB8AC3E}">
        <p14:creationId xmlns:p14="http://schemas.microsoft.com/office/powerpoint/2010/main" val="20877766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51BFF090-4261-6CC9-1406-7F28A96563A5}"/>
              </a:ext>
            </a:extLst>
          </p:cNvPr>
          <p:cNvSpPr>
            <a:spLocks noGrp="1"/>
          </p:cNvSpPr>
          <p:nvPr>
            <p:ph idx="1"/>
          </p:nvPr>
        </p:nvSpPr>
        <p:spPr>
          <a:xfrm>
            <a:off x="746449" y="1884784"/>
            <a:ext cx="11000791" cy="4702628"/>
          </a:xfrm>
        </p:spPr>
        <p:txBody>
          <a:bodyPr>
            <a:normAutofit fontScale="92500"/>
          </a:bodyPr>
          <a:lstStyle/>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If you have Remote Past (Completive Stem) and know it’s a Set A Verb</a:t>
            </a:r>
          </a:p>
          <a:p>
            <a:pPr marL="742950" lvl="1" indent="-285750">
              <a:lnSpc>
                <a:spcPct val="107000"/>
              </a:lnSpc>
              <a:spcBef>
                <a:spcPts val="0"/>
              </a:spcBef>
              <a:spcAft>
                <a:spcPts val="800"/>
              </a:spcAft>
              <a:tabLst>
                <a:tab pos="914400" algn="l"/>
              </a:tabLst>
            </a:pPr>
            <a:r>
              <a:rPr lang="en-US" sz="2800" kern="100" dirty="0">
                <a:latin typeface="Calibri" panose="020F0502020204030204" pitchFamily="34" charset="0"/>
                <a:ea typeface="Calibri" panose="020F0502020204030204" pitchFamily="34" charset="0"/>
                <a:cs typeface="Times New Roman" panose="02020603050405020304" pitchFamily="18" charset="0"/>
              </a:rPr>
              <a:t>Remote Past: /</a:t>
            </a:r>
            <a:r>
              <a:rPr lang="en-US" sz="2800" kern="100" dirty="0" err="1">
                <a:latin typeface="Calibri" panose="020F0502020204030204" pitchFamily="34" charset="0"/>
                <a:ea typeface="Calibri" panose="020F0502020204030204" pitchFamily="34" charset="0"/>
                <a:cs typeface="Times New Roman" panose="02020603050405020304" pitchFamily="18" charset="0"/>
              </a:rPr>
              <a:t>tsa</a:t>
            </a:r>
            <a:r>
              <a:rPr lang="en-US" sz="2800" kern="100" dirty="0">
                <a:latin typeface="Calibri" panose="020F0502020204030204" pitchFamily="34" charset="0"/>
                <a:ea typeface="Calibri" panose="020F0502020204030204" pitchFamily="34" charset="0"/>
                <a:cs typeface="Times New Roman" panose="02020603050405020304" pitchFamily="18" charset="0"/>
              </a:rPr>
              <a:t>/ + /</a:t>
            </a:r>
            <a:r>
              <a:rPr lang="en-US" sz="2800" kern="100" dirty="0" err="1">
                <a:latin typeface="Calibri" panose="020F0502020204030204" pitchFamily="34" charset="0"/>
                <a:ea typeface="Calibri" panose="020F0502020204030204" pitchFamily="34" charset="0"/>
                <a:cs typeface="Times New Roman" panose="02020603050405020304" pitchFamily="18" charset="0"/>
              </a:rPr>
              <a:t>woni</a:t>
            </a:r>
            <a:r>
              <a:rPr lang="en-US" sz="2800" kern="100" dirty="0">
                <a:latin typeface="Calibri" panose="020F0502020204030204" pitchFamily="34" charset="0"/>
                <a:ea typeface="Calibri" panose="020F0502020204030204" pitchFamily="34" charset="0"/>
                <a:cs typeface="Times New Roman" panose="02020603050405020304" pitchFamily="18" charset="0"/>
              </a:rPr>
              <a:t>(s)/ + /-</a:t>
            </a:r>
            <a:r>
              <a:rPr lang="en-US" sz="2800" kern="100" dirty="0" err="1">
                <a:latin typeface="Calibri" panose="020F0502020204030204" pitchFamily="34" charset="0"/>
                <a:ea typeface="Calibri" panose="020F0502020204030204" pitchFamily="34" charset="0"/>
                <a:cs typeface="Times New Roman" panose="02020603050405020304" pitchFamily="18" charset="0"/>
              </a:rPr>
              <a:t>v’i</a:t>
            </a:r>
            <a:r>
              <a:rPr lang="en-US" sz="2800" kern="100" dirty="0">
                <a:latin typeface="Calibri" panose="020F0502020204030204" pitchFamily="34" charset="0"/>
                <a:ea typeface="Calibri" panose="020F0502020204030204" pitchFamily="34" charset="0"/>
                <a:cs typeface="Times New Roman" panose="02020603050405020304" pitchFamily="18" charset="0"/>
              </a:rPr>
              <a:t>/ = /</a:t>
            </a:r>
            <a:r>
              <a:rPr lang="en-US" sz="2800" kern="100" dirty="0" err="1">
                <a:latin typeface="Calibri" panose="020F0502020204030204" pitchFamily="34" charset="0"/>
                <a:ea typeface="Calibri" panose="020F0502020204030204" pitchFamily="34" charset="0"/>
                <a:cs typeface="Times New Roman" panose="02020603050405020304" pitchFamily="18" charset="0"/>
              </a:rPr>
              <a:t>tsawonis-v’i</a:t>
            </a:r>
            <a:r>
              <a:rPr lang="en-US" sz="2800" kern="100" dirty="0">
                <a:latin typeface="Calibri" panose="020F0502020204030204" pitchFamily="34" charset="0"/>
                <a:ea typeface="Calibri" panose="020F0502020204030204" pitchFamily="34" charset="0"/>
                <a:cs typeface="Times New Roman" panose="02020603050405020304" pitchFamily="18" charset="0"/>
              </a:rPr>
              <a:t>/ = ‘you spoke’</a:t>
            </a:r>
          </a:p>
          <a:p>
            <a:pPr marL="742950" lvl="1" indent="-285750">
              <a:lnSpc>
                <a:spcPct val="107000"/>
              </a:lnSpc>
              <a:spcBef>
                <a:spcPts val="0"/>
              </a:spcBef>
              <a:spcAft>
                <a:spcPts val="800"/>
              </a:spcAft>
              <a:tabLst>
                <a:tab pos="914400" algn="l"/>
              </a:tabLst>
            </a:pPr>
            <a:r>
              <a:rPr lang="en-US" sz="2800" kern="100" dirty="0">
                <a:latin typeface="Calibri" panose="020F0502020204030204" pitchFamily="34" charset="0"/>
                <a:ea typeface="Calibri" panose="020F0502020204030204" pitchFamily="34" charset="0"/>
                <a:cs typeface="Times New Roman" panose="02020603050405020304" pitchFamily="18" charset="0"/>
              </a:rPr>
              <a:t>Change Pronominal to Set A to make Future Command (Completive Stem)</a:t>
            </a:r>
          </a:p>
          <a:p>
            <a:pPr lvl="2">
              <a:lnSpc>
                <a:spcPct val="107000"/>
              </a:lnSpc>
              <a:spcBef>
                <a:spcPts val="0"/>
              </a:spcBef>
              <a:spcAft>
                <a:spcPts val="800"/>
              </a:spcAft>
              <a:tabLst>
                <a:tab pos="1371600" algn="l"/>
              </a:tabLst>
            </a:pPr>
            <a:r>
              <a:rPr lang="en-US" sz="2800" kern="100" dirty="0">
                <a:latin typeface="Calibri" panose="020F0502020204030204" pitchFamily="34" charset="0"/>
                <a:ea typeface="Calibri" panose="020F0502020204030204" pitchFamily="34" charset="0"/>
                <a:cs typeface="Times New Roman" panose="02020603050405020304" pitchFamily="18" charset="0"/>
              </a:rPr>
              <a:t>Future Command: /</a:t>
            </a:r>
            <a:r>
              <a:rPr lang="en-US" sz="2800" kern="100" dirty="0" err="1">
                <a:latin typeface="Calibri" panose="020F0502020204030204" pitchFamily="34" charset="0"/>
                <a:ea typeface="Calibri" panose="020F0502020204030204" pitchFamily="34" charset="0"/>
                <a:cs typeface="Times New Roman" panose="02020603050405020304" pitchFamily="18" charset="0"/>
              </a:rPr>
              <a:t>tsa</a:t>
            </a:r>
            <a:r>
              <a:rPr lang="en-US" sz="2800" kern="100" dirty="0">
                <a:latin typeface="Calibri" panose="020F0502020204030204" pitchFamily="34" charset="0"/>
                <a:ea typeface="Calibri" panose="020F0502020204030204" pitchFamily="34" charset="0"/>
                <a:cs typeface="Times New Roman" panose="02020603050405020304" pitchFamily="18" charset="0"/>
              </a:rPr>
              <a:t>-/ to /hi-/ = /</a:t>
            </a:r>
            <a:r>
              <a:rPr lang="en-US" sz="2800" kern="100" dirty="0" err="1">
                <a:latin typeface="Calibri" panose="020F0502020204030204" pitchFamily="34" charset="0"/>
                <a:ea typeface="Calibri" panose="020F0502020204030204" pitchFamily="34" charset="0"/>
                <a:cs typeface="Times New Roman" panose="02020603050405020304" pitchFamily="18" charset="0"/>
              </a:rPr>
              <a:t>hiwonisv’i</a:t>
            </a:r>
            <a:r>
              <a:rPr lang="en-US" sz="2800" kern="100" dirty="0">
                <a:latin typeface="Calibri" panose="020F0502020204030204" pitchFamily="34" charset="0"/>
                <a:ea typeface="Calibri" panose="020F0502020204030204" pitchFamily="34" charset="0"/>
                <a:cs typeface="Times New Roman" panose="02020603050405020304" pitchFamily="18" charset="0"/>
              </a:rPr>
              <a:t>/ = ‘speak! (future)’</a:t>
            </a:r>
          </a:p>
          <a:p>
            <a:pPr marL="742950" lvl="1" indent="-285750">
              <a:lnSpc>
                <a:spcPct val="107000"/>
              </a:lnSpc>
              <a:spcBef>
                <a:spcPts val="0"/>
              </a:spcBef>
              <a:spcAft>
                <a:spcPts val="800"/>
              </a:spcAft>
              <a:tabLst>
                <a:tab pos="914400" algn="l"/>
              </a:tabLst>
            </a:pPr>
            <a:r>
              <a:rPr lang="en-US" sz="2800" kern="100" dirty="0">
                <a:latin typeface="Calibri" panose="020F0502020204030204" pitchFamily="34" charset="0"/>
                <a:ea typeface="Calibri" panose="020F0502020204030204" pitchFamily="34" charset="0"/>
                <a:cs typeface="Times New Roman" panose="02020603050405020304" pitchFamily="18" charset="0"/>
              </a:rPr>
              <a:t>Change Pronominal to Set A and add a /da-/ as a </a:t>
            </a:r>
            <a:r>
              <a:rPr lang="en-US" sz="2800" kern="100" dirty="0" err="1">
                <a:latin typeface="Calibri" panose="020F0502020204030204" pitchFamily="34" charset="0"/>
                <a:ea typeface="Calibri" panose="020F0502020204030204" pitchFamily="34" charset="0"/>
                <a:cs typeface="Times New Roman" panose="02020603050405020304" pitchFamily="18" charset="0"/>
              </a:rPr>
              <a:t>Prepronominal</a:t>
            </a:r>
            <a:r>
              <a:rPr lang="en-US" sz="2800" kern="100" dirty="0">
                <a:latin typeface="Calibri" panose="020F0502020204030204" pitchFamily="34" charset="0"/>
                <a:ea typeface="Calibri" panose="020F0502020204030204" pitchFamily="34" charset="0"/>
                <a:cs typeface="Times New Roman" panose="02020603050405020304" pitchFamily="18" charset="0"/>
              </a:rPr>
              <a:t> to make Future Completive (see sound rules handout) and suffix /</a:t>
            </a:r>
            <a:r>
              <a:rPr lang="en-US" sz="2800" kern="100" dirty="0" err="1">
                <a:latin typeface="Calibri" panose="020F0502020204030204" pitchFamily="34" charset="0"/>
                <a:ea typeface="Calibri" panose="020F0502020204030204" pitchFamily="34" charset="0"/>
                <a:cs typeface="Times New Roman" panose="02020603050405020304" pitchFamily="18" charset="0"/>
              </a:rPr>
              <a:t>v’i</a:t>
            </a:r>
            <a:r>
              <a:rPr lang="en-US" sz="2800" kern="100" dirty="0">
                <a:latin typeface="Calibri" panose="020F0502020204030204" pitchFamily="34" charset="0"/>
                <a:ea typeface="Calibri" panose="020F0502020204030204" pitchFamily="34" charset="0"/>
                <a:cs typeface="Times New Roman" panose="02020603050405020304" pitchFamily="18" charset="0"/>
              </a:rPr>
              <a:t>/ to /-</a:t>
            </a:r>
            <a:r>
              <a:rPr lang="en-US" sz="2800" kern="100" dirty="0" err="1">
                <a:latin typeface="Calibri" panose="020F0502020204030204" pitchFamily="34" charset="0"/>
                <a:ea typeface="Calibri" panose="020F0502020204030204" pitchFamily="34" charset="0"/>
                <a:cs typeface="Times New Roman" panose="02020603050405020304" pitchFamily="18" charset="0"/>
              </a:rPr>
              <a:t>i</a:t>
            </a:r>
            <a:r>
              <a:rPr lang="en-US" sz="2800" kern="100" dirty="0">
                <a:latin typeface="Calibri" panose="020F0502020204030204" pitchFamily="34" charset="0"/>
                <a:ea typeface="Calibri" panose="020F0502020204030204" pitchFamily="34" charset="0"/>
                <a:cs typeface="Times New Roman" panose="02020603050405020304" pitchFamily="18" charset="0"/>
              </a:rPr>
              <a:t>/</a:t>
            </a:r>
          </a:p>
          <a:p>
            <a:pPr lvl="2">
              <a:lnSpc>
                <a:spcPct val="107000"/>
              </a:lnSpc>
              <a:spcBef>
                <a:spcPts val="0"/>
              </a:spcBef>
              <a:spcAft>
                <a:spcPts val="800"/>
              </a:spcAft>
              <a:tabLst>
                <a:tab pos="1371600" algn="l"/>
              </a:tabLst>
            </a:pPr>
            <a:r>
              <a:rPr lang="en-US" sz="2800" kern="100" dirty="0">
                <a:latin typeface="Calibri" panose="020F0502020204030204" pitchFamily="34" charset="0"/>
                <a:ea typeface="Calibri" panose="020F0502020204030204" pitchFamily="34" charset="0"/>
                <a:cs typeface="Times New Roman" panose="02020603050405020304" pitchFamily="18" charset="0"/>
              </a:rPr>
              <a:t>Future Completive: /</a:t>
            </a:r>
            <a:r>
              <a:rPr lang="en-US" sz="2800" kern="100" dirty="0" err="1">
                <a:latin typeface="Calibri" panose="020F0502020204030204" pitchFamily="34" charset="0"/>
                <a:ea typeface="Calibri" panose="020F0502020204030204" pitchFamily="34" charset="0"/>
                <a:cs typeface="Times New Roman" panose="02020603050405020304" pitchFamily="18" charset="0"/>
              </a:rPr>
              <a:t>tsa</a:t>
            </a:r>
            <a:r>
              <a:rPr lang="en-US" sz="2800" kern="100" dirty="0">
                <a:latin typeface="Calibri" panose="020F0502020204030204" pitchFamily="34" charset="0"/>
                <a:ea typeface="Calibri" panose="020F0502020204030204" pitchFamily="34" charset="0"/>
                <a:cs typeface="Times New Roman" panose="02020603050405020304" pitchFamily="18" charset="0"/>
              </a:rPr>
              <a:t>/ to /hi/ </a:t>
            </a:r>
            <a:r>
              <a:rPr lang="en-US" sz="2800" kern="100" dirty="0" smtClean="0">
                <a:latin typeface="Calibri" panose="020F0502020204030204" pitchFamily="34" charset="0"/>
                <a:ea typeface="Calibri" panose="020F0502020204030204" pitchFamily="34" charset="0"/>
                <a:cs typeface="Times New Roman" panose="02020603050405020304" pitchFamily="18" charset="0"/>
              </a:rPr>
              <a:t>&amp; </a:t>
            </a:r>
            <a:r>
              <a:rPr lang="en-US" sz="2800" kern="100" dirty="0">
                <a:latin typeface="Calibri" panose="020F0502020204030204" pitchFamily="34" charset="0"/>
                <a:ea typeface="Calibri" panose="020F0502020204030204" pitchFamily="34" charset="0"/>
                <a:cs typeface="Times New Roman" panose="02020603050405020304" pitchFamily="18" charset="0"/>
              </a:rPr>
              <a:t>/-</a:t>
            </a:r>
            <a:r>
              <a:rPr lang="en-US" sz="2800" kern="100" dirty="0" err="1">
                <a:latin typeface="Calibri" panose="020F0502020204030204" pitchFamily="34" charset="0"/>
                <a:ea typeface="Calibri" panose="020F0502020204030204" pitchFamily="34" charset="0"/>
                <a:cs typeface="Times New Roman" panose="02020603050405020304" pitchFamily="18" charset="0"/>
              </a:rPr>
              <a:t>v’i</a:t>
            </a:r>
            <a:r>
              <a:rPr lang="en-US" sz="2800" kern="100" dirty="0">
                <a:latin typeface="Calibri" panose="020F0502020204030204" pitchFamily="34" charset="0"/>
                <a:ea typeface="Calibri" panose="020F0502020204030204" pitchFamily="34" charset="0"/>
                <a:cs typeface="Times New Roman" panose="02020603050405020304" pitchFamily="18" charset="0"/>
              </a:rPr>
              <a:t>/ to /</a:t>
            </a:r>
            <a:r>
              <a:rPr lang="en-US" sz="2800" kern="100" dirty="0" err="1">
                <a:latin typeface="Calibri" panose="020F0502020204030204" pitchFamily="34" charset="0"/>
                <a:ea typeface="Calibri" panose="020F0502020204030204" pitchFamily="34" charset="0"/>
                <a:cs typeface="Times New Roman" panose="02020603050405020304" pitchFamily="18" charset="0"/>
              </a:rPr>
              <a:t>i</a:t>
            </a:r>
            <a:r>
              <a:rPr lang="en-US" sz="2800" kern="100" dirty="0">
                <a:latin typeface="Calibri" panose="020F0502020204030204" pitchFamily="34" charset="0"/>
                <a:ea typeface="Calibri" panose="020F0502020204030204" pitchFamily="34" charset="0"/>
                <a:cs typeface="Times New Roman" panose="02020603050405020304" pitchFamily="18" charset="0"/>
              </a:rPr>
              <a:t>/ </a:t>
            </a:r>
            <a:r>
              <a:rPr lang="en-US" sz="2800" kern="100" dirty="0" smtClean="0">
                <a:latin typeface="Calibri" panose="020F0502020204030204" pitchFamily="34" charset="0"/>
                <a:ea typeface="Calibri" panose="020F0502020204030204" pitchFamily="34" charset="0"/>
                <a:cs typeface="Times New Roman" panose="02020603050405020304" pitchFamily="18" charset="0"/>
              </a:rPr>
              <a:t>&amp; </a:t>
            </a:r>
            <a:r>
              <a:rPr lang="en-US" sz="2800" kern="100" dirty="0">
                <a:latin typeface="Calibri" panose="020F0502020204030204" pitchFamily="34" charset="0"/>
                <a:ea typeface="Calibri" panose="020F0502020204030204" pitchFamily="34" charset="0"/>
                <a:cs typeface="Times New Roman" panose="02020603050405020304" pitchFamily="18" charset="0"/>
              </a:rPr>
              <a:t>add /da-/ = /da-/ + /hi-/ + /</a:t>
            </a:r>
            <a:r>
              <a:rPr lang="en-US" sz="2800" kern="100" dirty="0" err="1">
                <a:latin typeface="Calibri" panose="020F0502020204030204" pitchFamily="34" charset="0"/>
                <a:ea typeface="Calibri" panose="020F0502020204030204" pitchFamily="34" charset="0"/>
                <a:cs typeface="Times New Roman" panose="02020603050405020304" pitchFamily="18" charset="0"/>
              </a:rPr>
              <a:t>woni</a:t>
            </a:r>
            <a:r>
              <a:rPr lang="en-US" sz="2800" kern="100" dirty="0">
                <a:latin typeface="Calibri" panose="020F0502020204030204" pitchFamily="34" charset="0"/>
                <a:ea typeface="Calibri" panose="020F0502020204030204" pitchFamily="34" charset="0"/>
                <a:cs typeface="Times New Roman" panose="02020603050405020304" pitchFamily="18" charset="0"/>
              </a:rPr>
              <a:t>(s)/ + /-</a:t>
            </a:r>
            <a:r>
              <a:rPr lang="en-US" sz="2800" kern="100" dirty="0" err="1">
                <a:latin typeface="Calibri" panose="020F0502020204030204" pitchFamily="34" charset="0"/>
                <a:ea typeface="Calibri" panose="020F0502020204030204" pitchFamily="34" charset="0"/>
                <a:cs typeface="Times New Roman" panose="02020603050405020304" pitchFamily="18" charset="0"/>
              </a:rPr>
              <a:t>i</a:t>
            </a:r>
            <a:r>
              <a:rPr lang="en-US" sz="2800" kern="100" dirty="0">
                <a:latin typeface="Calibri" panose="020F0502020204030204" pitchFamily="34" charset="0"/>
                <a:ea typeface="Calibri" panose="020F0502020204030204" pitchFamily="34" charset="0"/>
                <a:cs typeface="Times New Roman" panose="02020603050405020304" pitchFamily="18" charset="0"/>
              </a:rPr>
              <a:t>/ = /</a:t>
            </a:r>
            <a:r>
              <a:rPr lang="en-US" sz="2800" kern="100" dirty="0" err="1">
                <a:latin typeface="Calibri" panose="020F0502020204030204" pitchFamily="34" charset="0"/>
                <a:ea typeface="Calibri" panose="020F0502020204030204" pitchFamily="34" charset="0"/>
                <a:cs typeface="Times New Roman" panose="02020603050405020304" pitchFamily="18" charset="0"/>
              </a:rPr>
              <a:t>tiwonisi</a:t>
            </a:r>
            <a:r>
              <a:rPr lang="en-US" sz="2800" kern="100" dirty="0">
                <a:latin typeface="Calibri" panose="020F0502020204030204" pitchFamily="34" charset="0"/>
                <a:ea typeface="Calibri" panose="020F0502020204030204" pitchFamily="34" charset="0"/>
                <a:cs typeface="Times New Roman" panose="02020603050405020304" pitchFamily="18" charset="0"/>
              </a:rPr>
              <a:t>/ = ‘you will speak’</a:t>
            </a:r>
          </a:p>
        </p:txBody>
      </p:sp>
      <p:sp>
        <p:nvSpPr>
          <p:cNvPr id="7"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Building the Future Command and Future Completive</a:t>
            </a:r>
          </a:p>
        </p:txBody>
      </p:sp>
    </p:spTree>
    <p:extLst>
      <p:ext uri="{BB962C8B-B14F-4D97-AF65-F5344CB8AC3E}">
        <p14:creationId xmlns:p14="http://schemas.microsoft.com/office/powerpoint/2010/main" val="6639502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smtClean="0">
                <a:solidFill>
                  <a:srgbClr val="FFFFFF"/>
                </a:solidFill>
              </a:rPr>
              <a:t>Cherokee English Dictionary Entries</a:t>
            </a:r>
            <a:endParaRPr lang="en-US" sz="3200" dirty="0">
              <a:solidFill>
                <a:srgbClr val="FFFFFF"/>
              </a:solidFill>
            </a:endParaRPr>
          </a:p>
        </p:txBody>
      </p:sp>
      <p:sp>
        <p:nvSpPr>
          <p:cNvPr id="6" name="Content Placeholder 5"/>
          <p:cNvSpPr>
            <a:spLocks noGrp="1"/>
          </p:cNvSpPr>
          <p:nvPr>
            <p:ph idx="1"/>
          </p:nvPr>
        </p:nvSpPr>
        <p:spPr>
          <a:xfrm>
            <a:off x="838200" y="1825625"/>
            <a:ext cx="10515600" cy="3376103"/>
          </a:xfrm>
        </p:spPr>
        <p:txBody>
          <a:bodyPr>
            <a:noAutofit/>
          </a:bodyPr>
          <a:lstStyle/>
          <a:p>
            <a:r>
              <a:rPr lang="en-US" dirty="0" smtClean="0"/>
              <a:t>If we combine our understanding of the “5 Stems” we can put the CED to greater use.</a:t>
            </a:r>
          </a:p>
          <a:p>
            <a:r>
              <a:rPr lang="en-US" dirty="0" smtClean="0"/>
              <a:t>This also helps us the Cherokeedictionary.net search site more effectively.</a:t>
            </a:r>
          </a:p>
          <a:p>
            <a:r>
              <a:rPr lang="en-US" dirty="0" smtClean="0"/>
              <a:t>This will also help us better elicit verbs from Speakers because we can ask for samples that give the same forms as the CED.</a:t>
            </a:r>
          </a:p>
          <a:p>
            <a:r>
              <a:rPr lang="en-US" dirty="0" smtClean="0"/>
              <a:t>We will explore this more later, but for now, let’s break down how an Entry looks in the CED</a:t>
            </a:r>
            <a:endParaRPr lang="en-US" dirty="0"/>
          </a:p>
        </p:txBody>
      </p:sp>
    </p:spTree>
    <p:extLst>
      <p:ext uri="{BB962C8B-B14F-4D97-AF65-F5344CB8AC3E}">
        <p14:creationId xmlns:p14="http://schemas.microsoft.com/office/powerpoint/2010/main" val="2081161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smtClean="0">
                <a:solidFill>
                  <a:srgbClr val="FFFFFF"/>
                </a:solidFill>
              </a:rPr>
              <a:t>Cherokee English Dictionary Entries Explained</a:t>
            </a:r>
            <a:endParaRPr lang="en-US" sz="3200" dirty="0">
              <a:solidFill>
                <a:srgbClr val="FFFFFF"/>
              </a:solidFill>
            </a:endParaRPr>
          </a:p>
        </p:txBody>
      </p:sp>
      <p:sp>
        <p:nvSpPr>
          <p:cNvPr id="6" name="Content Placeholder 5"/>
          <p:cNvSpPr>
            <a:spLocks noGrp="1"/>
          </p:cNvSpPr>
          <p:nvPr>
            <p:ph idx="1"/>
          </p:nvPr>
        </p:nvSpPr>
        <p:spPr>
          <a:xfrm>
            <a:off x="838200" y="1825625"/>
            <a:ext cx="10515600" cy="398483"/>
          </a:xfrm>
        </p:spPr>
        <p:txBody>
          <a:bodyPr>
            <a:normAutofit/>
          </a:bodyPr>
          <a:lstStyle/>
          <a:p>
            <a:r>
              <a:rPr lang="en-US" sz="1800" dirty="0" smtClean="0"/>
              <a:t>The following is a sample of an entry in the CED with explanations provided on the right</a:t>
            </a:r>
            <a:endParaRPr lang="en-US" sz="1800" dirty="0"/>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6691" y="2493034"/>
            <a:ext cx="9281050" cy="4166286"/>
          </a:xfrm>
          <a:prstGeom prst="rect">
            <a:avLst/>
          </a:prstGeom>
        </p:spPr>
      </p:pic>
    </p:spTree>
    <p:extLst>
      <p:ext uri="{BB962C8B-B14F-4D97-AF65-F5344CB8AC3E}">
        <p14:creationId xmlns:p14="http://schemas.microsoft.com/office/powerpoint/2010/main" val="10586733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smtClean="0">
                <a:solidFill>
                  <a:srgbClr val="FFFFFF"/>
                </a:solidFill>
              </a:rPr>
              <a:t>Cherokee English Dictionary Entries Explained</a:t>
            </a:r>
            <a:endParaRPr lang="en-US" sz="3200" dirty="0">
              <a:solidFill>
                <a:srgbClr val="FFFFFF"/>
              </a:solidFill>
            </a:endParaRPr>
          </a:p>
        </p:txBody>
      </p:sp>
      <p:sp>
        <p:nvSpPr>
          <p:cNvPr id="6" name="Content Placeholder 5"/>
          <p:cNvSpPr>
            <a:spLocks noGrp="1"/>
          </p:cNvSpPr>
          <p:nvPr>
            <p:ph idx="1"/>
          </p:nvPr>
        </p:nvSpPr>
        <p:spPr>
          <a:xfrm>
            <a:off x="838200" y="1825625"/>
            <a:ext cx="10515600" cy="398483"/>
          </a:xfrm>
        </p:spPr>
        <p:txBody>
          <a:bodyPr>
            <a:normAutofit/>
          </a:bodyPr>
          <a:lstStyle/>
          <a:p>
            <a:r>
              <a:rPr lang="en-US" sz="1800" dirty="0" smtClean="0"/>
              <a:t>The following is a sample of an entry in the from Cherokeedictionary.net which has digitized the CED.</a:t>
            </a:r>
            <a:endParaRPr lang="en-US" sz="1800"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946" y="2840631"/>
            <a:ext cx="10808900" cy="2318844"/>
          </a:xfrm>
          <a:prstGeom prst="rect">
            <a:avLst/>
          </a:prstGeom>
        </p:spPr>
      </p:pic>
    </p:spTree>
    <p:extLst>
      <p:ext uri="{BB962C8B-B14F-4D97-AF65-F5344CB8AC3E}">
        <p14:creationId xmlns:p14="http://schemas.microsoft.com/office/powerpoint/2010/main" val="40467783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51BFF090-4261-6CC9-1406-7F28A96563A5}"/>
              </a:ext>
            </a:extLst>
          </p:cNvPr>
          <p:cNvSpPr>
            <a:spLocks noGrp="1"/>
          </p:cNvSpPr>
          <p:nvPr>
            <p:ph idx="1"/>
          </p:nvPr>
        </p:nvSpPr>
        <p:spPr>
          <a:xfrm>
            <a:off x="746449" y="1884784"/>
            <a:ext cx="11000791" cy="4702628"/>
          </a:xfrm>
        </p:spPr>
        <p:txBody>
          <a:bodyPr>
            <a:normAutofit/>
          </a:bodyPr>
          <a:lstStyle/>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Following our understanding of the 5 Stems</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And our understanding of how the CED is constructed</a:t>
            </a:r>
          </a:p>
          <a:p>
            <a:pPr marL="342900" lvl="0" indent="-342900">
              <a:lnSpc>
                <a:spcPct val="107000"/>
              </a:lnSpc>
              <a:spcBef>
                <a:spcPts val="0"/>
              </a:spcBef>
              <a:spcAft>
                <a:spcPts val="800"/>
              </a:spcAft>
              <a:tabLst>
                <a:tab pos="457200" algn="l"/>
              </a:tabLst>
            </a:pPr>
            <a:r>
              <a:rPr lang="en-US" sz="2800" kern="100" dirty="0">
                <a:latin typeface="Calibri" panose="020F0502020204030204" pitchFamily="34" charset="0"/>
                <a:ea typeface="Calibri" panose="020F0502020204030204" pitchFamily="34" charset="0"/>
                <a:cs typeface="Times New Roman" panose="02020603050405020304" pitchFamily="18" charset="0"/>
              </a:rPr>
              <a:t>And how to build other conjugations </a:t>
            </a:r>
            <a:r>
              <a:rPr lang="en-US" kern="100" dirty="0">
                <a:latin typeface="Calibri" panose="020F0502020204030204" pitchFamily="34" charset="0"/>
                <a:ea typeface="Calibri" panose="020F0502020204030204" pitchFamily="34" charset="0"/>
                <a:cs typeface="Times New Roman" panose="02020603050405020304" pitchFamily="18" charset="0"/>
              </a:rPr>
              <a:t>from limited samples</a:t>
            </a:r>
          </a:p>
          <a:p>
            <a:pPr marL="342900" lvl="0" indent="-342900">
              <a:lnSpc>
                <a:spcPct val="107000"/>
              </a:lnSpc>
              <a:spcBef>
                <a:spcPts val="0"/>
              </a:spcBef>
              <a:spcAft>
                <a:spcPts val="800"/>
              </a:spcAft>
              <a:tabLst>
                <a:tab pos="457200" algn="l"/>
              </a:tabLst>
            </a:pPr>
            <a:r>
              <a:rPr lang="en-US" sz="2800" kern="100" dirty="0">
                <a:latin typeface="Calibri" panose="020F0502020204030204" pitchFamily="34" charset="0"/>
                <a:ea typeface="Calibri" panose="020F0502020204030204" pitchFamily="34" charset="0"/>
                <a:cs typeface="Times New Roman" panose="02020603050405020304" pitchFamily="18" charset="0"/>
              </a:rPr>
              <a:t>Let’s look at the following </a:t>
            </a:r>
            <a:r>
              <a:rPr lang="en-US" kern="100" dirty="0">
                <a:latin typeface="Calibri" panose="020F0502020204030204" pitchFamily="34" charset="0"/>
                <a:ea typeface="Calibri" panose="020F0502020204030204" pitchFamily="34" charset="0"/>
                <a:cs typeface="Times New Roman" panose="02020603050405020304" pitchFamily="18" charset="0"/>
              </a:rPr>
              <a:t>entry from the CED</a:t>
            </a:r>
          </a:p>
          <a:p>
            <a:pPr marL="342900" lvl="0" indent="-342900">
              <a:lnSpc>
                <a:spcPct val="107000"/>
              </a:lnSpc>
              <a:spcBef>
                <a:spcPts val="0"/>
              </a:spcBef>
              <a:spcAft>
                <a:spcPts val="800"/>
              </a:spcAft>
              <a:tabLst>
                <a:tab pos="457200" algn="l"/>
              </a:tabLst>
            </a:pPr>
            <a:r>
              <a:rPr lang="en-US" sz="2800" kern="100" dirty="0">
                <a:latin typeface="Calibri" panose="020F0502020204030204" pitchFamily="34" charset="0"/>
                <a:ea typeface="Calibri" panose="020F0502020204030204" pitchFamily="34" charset="0"/>
                <a:cs typeface="Times New Roman" panose="02020603050405020304" pitchFamily="18" charset="0"/>
              </a:rPr>
              <a:t>In this entry we will break down the Entry and Sub-Entry</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Then we will </a:t>
            </a:r>
            <a:r>
              <a:rPr lang="en-US" kern="100" dirty="0" smtClean="0">
                <a:latin typeface="Calibri" panose="020F0502020204030204" pitchFamily="34" charset="0"/>
                <a:ea typeface="Calibri" panose="020F0502020204030204" pitchFamily="34" charset="0"/>
                <a:cs typeface="Times New Roman" panose="02020603050405020304" pitchFamily="18" charset="0"/>
              </a:rPr>
              <a:t>separate </a:t>
            </a:r>
            <a:r>
              <a:rPr lang="en-US" kern="100" dirty="0">
                <a:latin typeface="Calibri" panose="020F0502020204030204" pitchFamily="34" charset="0"/>
                <a:ea typeface="Calibri" panose="020F0502020204030204" pitchFamily="34" charset="0"/>
                <a:cs typeface="Times New Roman" panose="02020603050405020304" pitchFamily="18" charset="0"/>
              </a:rPr>
              <a:t>the Pronominal, the Stem, and the Final Suffix</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In this instance, we see a Vowel Fronted Stem</a:t>
            </a:r>
          </a:p>
          <a:p>
            <a:pPr marL="0" lvl="0" indent="0">
              <a:lnSpc>
                <a:spcPct val="107000"/>
              </a:lnSpc>
              <a:spcBef>
                <a:spcPts val="0"/>
              </a:spcBef>
              <a:spcAft>
                <a:spcPts val="800"/>
              </a:spcAft>
              <a:buNone/>
              <a:tabLst>
                <a:tab pos="457200" algn="l"/>
              </a:tabLst>
            </a:pPr>
            <a:endParaRPr lang="en-US" sz="28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Putting It All Together</a:t>
            </a:r>
          </a:p>
        </p:txBody>
      </p:sp>
    </p:spTree>
    <p:extLst>
      <p:ext uri="{BB962C8B-B14F-4D97-AF65-F5344CB8AC3E}">
        <p14:creationId xmlns:p14="http://schemas.microsoft.com/office/powerpoint/2010/main" val="17655652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EB89C28-C803-A5D5-6BC7-960E28E69234}"/>
              </a:ext>
            </a:extLst>
          </p:cNvPr>
          <p:cNvGraphicFramePr>
            <a:graphicFrameLocks noGrp="1"/>
          </p:cNvGraphicFramePr>
          <p:nvPr>
            <p:extLst>
              <p:ext uri="{D42A27DB-BD31-4B8C-83A1-F6EECF244321}">
                <p14:modId xmlns:p14="http://schemas.microsoft.com/office/powerpoint/2010/main" val="3484395688"/>
              </p:ext>
            </p:extLst>
          </p:nvPr>
        </p:nvGraphicFramePr>
        <p:xfrm>
          <a:off x="167951" y="242595"/>
          <a:ext cx="11849878" cy="6135351"/>
        </p:xfrm>
        <a:graphic>
          <a:graphicData uri="http://schemas.openxmlformats.org/drawingml/2006/table">
            <a:tbl>
              <a:tblPr firstRow="1" bandRow="1">
                <a:tableStyleId>{5C22544A-7EE6-4342-B048-85BDC9FD1C3A}</a:tableStyleId>
              </a:tblPr>
              <a:tblGrid>
                <a:gridCol w="700620">
                  <a:extLst>
                    <a:ext uri="{9D8B030D-6E8A-4147-A177-3AD203B41FA5}">
                      <a16:colId xmlns:a16="http://schemas.microsoft.com/office/drawing/2014/main" val="1488660842"/>
                    </a:ext>
                  </a:extLst>
                </a:gridCol>
                <a:gridCol w="1531644">
                  <a:extLst>
                    <a:ext uri="{9D8B030D-6E8A-4147-A177-3AD203B41FA5}">
                      <a16:colId xmlns:a16="http://schemas.microsoft.com/office/drawing/2014/main" val="3454894714"/>
                    </a:ext>
                  </a:extLst>
                </a:gridCol>
                <a:gridCol w="2036196">
                  <a:extLst>
                    <a:ext uri="{9D8B030D-6E8A-4147-A177-3AD203B41FA5}">
                      <a16:colId xmlns:a16="http://schemas.microsoft.com/office/drawing/2014/main" val="4098498068"/>
                    </a:ext>
                  </a:extLst>
                </a:gridCol>
                <a:gridCol w="1682326">
                  <a:extLst>
                    <a:ext uri="{9D8B030D-6E8A-4147-A177-3AD203B41FA5}">
                      <a16:colId xmlns:a16="http://schemas.microsoft.com/office/drawing/2014/main" val="3566188821"/>
                    </a:ext>
                  </a:extLst>
                </a:gridCol>
                <a:gridCol w="5899092">
                  <a:extLst>
                    <a:ext uri="{9D8B030D-6E8A-4147-A177-3AD203B41FA5}">
                      <a16:colId xmlns:a16="http://schemas.microsoft.com/office/drawing/2014/main" val="2492131877"/>
                    </a:ext>
                  </a:extLst>
                </a:gridCol>
              </a:tblGrid>
              <a:tr h="365760">
                <a:tc gridSpan="5">
                  <a:txBody>
                    <a:bodyPr/>
                    <a:lstStyle/>
                    <a:p>
                      <a:pPr algn="ctr" fontAlgn="b"/>
                      <a:r>
                        <a:rPr lang="en-US" sz="2100" u="none" strike="noStrike" dirty="0">
                          <a:effectLst/>
                        </a:rPr>
                        <a:t>CED Page 61 - "He's Lying"</a:t>
                      </a:r>
                      <a:endParaRPr lang="en-US" sz="2100" b="0" i="0" u="none" strike="noStrike" dirty="0">
                        <a:solidFill>
                          <a:srgbClr val="FFFFFF"/>
                        </a:solidFill>
                        <a:effectLst/>
                        <a:latin typeface="Calibri" panose="020F0502020204030204" pitchFamily="34" charset="0"/>
                      </a:endParaRPr>
                    </a:p>
                  </a:txBody>
                  <a:tcPr marL="14372" marR="14372" marT="14372"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31844990"/>
                  </a:ext>
                </a:extLst>
              </a:tr>
              <a:tr h="677864">
                <a:tc>
                  <a:txBody>
                    <a:bodyPr/>
                    <a:lstStyle/>
                    <a:p>
                      <a:pPr algn="l" fontAlgn="b"/>
                      <a:r>
                        <a:rPr lang="en-US" sz="2100" u="none" strike="noStrike" dirty="0">
                          <a:effectLst/>
                        </a:rPr>
                        <a:t>3rd </a:t>
                      </a:r>
                      <a:endParaRPr lang="en-US" sz="2100" b="0" i="0" u="none" strike="noStrike" dirty="0">
                        <a:solidFill>
                          <a:srgbClr val="000000"/>
                        </a:solidFill>
                        <a:effectLst/>
                        <a:latin typeface="Calibri" panose="020F0502020204030204" pitchFamily="34" charset="0"/>
                      </a:endParaRPr>
                    </a:p>
                  </a:txBody>
                  <a:tcPr marL="14372" marR="14372" marT="14372" marB="0" anchor="ctr"/>
                </a:tc>
                <a:tc>
                  <a:txBody>
                    <a:bodyPr/>
                    <a:lstStyle/>
                    <a:p>
                      <a:pPr algn="l" fontAlgn="b"/>
                      <a:r>
                        <a:rPr lang="en-US" sz="2100" u="none" strike="noStrike" dirty="0">
                          <a:effectLst/>
                        </a:rPr>
                        <a:t>PRC</a:t>
                      </a:r>
                      <a:endParaRPr lang="en-US" sz="2100" b="0" i="0" u="none" strike="noStrike" dirty="0">
                        <a:solidFill>
                          <a:srgbClr val="000000"/>
                        </a:solidFill>
                        <a:effectLst/>
                        <a:latin typeface="Calibri" panose="020F0502020204030204" pitchFamily="34" charset="0"/>
                      </a:endParaRPr>
                    </a:p>
                  </a:txBody>
                  <a:tcPr marL="14372" marR="14372" marT="14372" marB="0" anchor="ctr"/>
                </a:tc>
                <a:tc>
                  <a:txBody>
                    <a:bodyPr/>
                    <a:lstStyle/>
                    <a:p>
                      <a:pPr algn="l" fontAlgn="b"/>
                      <a:r>
                        <a:rPr lang="en-US" sz="2100" u="none" strike="noStrike">
                          <a:effectLst/>
                        </a:rPr>
                        <a:t>atsi,go'vsga</a:t>
                      </a:r>
                      <a:endParaRPr lang="en-US" sz="2100" b="0" i="0" u="none" strike="noStrike">
                        <a:solidFill>
                          <a:srgbClr val="000000"/>
                        </a:solidFill>
                        <a:effectLst/>
                        <a:latin typeface="Calibri" panose="020F0502020204030204" pitchFamily="34" charset="0"/>
                      </a:endParaRPr>
                    </a:p>
                  </a:txBody>
                  <a:tcPr marL="14372" marR="14372" marT="14372" marB="0" anchor="ctr"/>
                </a:tc>
                <a:tc>
                  <a:txBody>
                    <a:bodyPr/>
                    <a:lstStyle/>
                    <a:p>
                      <a:pPr algn="l" fontAlgn="b"/>
                      <a:r>
                        <a:rPr lang="chr-Cher-US" sz="2100" u="none" strike="noStrike">
                          <a:effectLst/>
                        </a:rPr>
                        <a:t>ᎠᏥ,Ꭺ'ᎥᏍᎦ</a:t>
                      </a:r>
                      <a:endParaRPr lang="chr-Cher-US" sz="2100" b="0" i="0" u="none" strike="noStrike">
                        <a:solidFill>
                          <a:srgbClr val="000000"/>
                        </a:solidFill>
                        <a:effectLst/>
                        <a:latin typeface="Calibri" panose="020F0502020204030204" pitchFamily="34" charset="0"/>
                      </a:endParaRPr>
                    </a:p>
                  </a:txBody>
                  <a:tcPr marL="14372" marR="14372" marT="14372" marB="0" anchor="ctr"/>
                </a:tc>
                <a:tc>
                  <a:txBody>
                    <a:bodyPr/>
                    <a:lstStyle/>
                    <a:p>
                      <a:pPr algn="l" fontAlgn="b"/>
                      <a:endParaRPr lang="en-US" sz="2100" b="0" i="0" u="none" strike="noStrike">
                        <a:solidFill>
                          <a:srgbClr val="000000"/>
                        </a:solidFill>
                        <a:effectLst/>
                        <a:latin typeface="Calibri" panose="020F0502020204030204" pitchFamily="34" charset="0"/>
                      </a:endParaRPr>
                    </a:p>
                  </a:txBody>
                  <a:tcPr marL="14372" marR="14372" marT="14372" marB="0" anchor="ctr"/>
                </a:tc>
                <a:extLst>
                  <a:ext uri="{0D108BD9-81ED-4DB2-BD59-A6C34878D82A}">
                    <a16:rowId xmlns:a16="http://schemas.microsoft.com/office/drawing/2014/main" val="2296905117"/>
                  </a:ext>
                </a:extLst>
              </a:tr>
              <a:tr h="1245333">
                <a:tc>
                  <a:txBody>
                    <a:bodyPr/>
                    <a:lstStyle/>
                    <a:p>
                      <a:pPr algn="l" fontAlgn="b"/>
                      <a:r>
                        <a:rPr lang="en-US" sz="2100" u="none" strike="noStrike">
                          <a:effectLst/>
                        </a:rPr>
                        <a:t>1st</a:t>
                      </a:r>
                      <a:endParaRPr lang="en-US" sz="2100" b="0" i="0" u="none" strike="noStrike">
                        <a:solidFill>
                          <a:srgbClr val="000000"/>
                        </a:solidFill>
                        <a:effectLst/>
                        <a:latin typeface="Calibri" panose="020F0502020204030204" pitchFamily="34" charset="0"/>
                      </a:endParaRPr>
                    </a:p>
                  </a:txBody>
                  <a:tcPr marL="14372" marR="14372" marT="14372" marB="0" anchor="ctr"/>
                </a:tc>
                <a:tc>
                  <a:txBody>
                    <a:bodyPr/>
                    <a:lstStyle/>
                    <a:p>
                      <a:pPr algn="l" fontAlgn="b"/>
                      <a:r>
                        <a:rPr lang="en-US" sz="2100" u="none" strike="noStrike" dirty="0">
                          <a:effectLst/>
                        </a:rPr>
                        <a:t>PRC</a:t>
                      </a:r>
                      <a:endParaRPr lang="en-US" sz="2100" b="0" i="0" u="none" strike="noStrike" dirty="0">
                        <a:solidFill>
                          <a:srgbClr val="000000"/>
                        </a:solidFill>
                        <a:effectLst/>
                        <a:latin typeface="Calibri" panose="020F0502020204030204" pitchFamily="34" charset="0"/>
                      </a:endParaRPr>
                    </a:p>
                  </a:txBody>
                  <a:tcPr marL="14372" marR="14372" marT="14372" marB="0" anchor="ctr"/>
                </a:tc>
                <a:tc>
                  <a:txBody>
                    <a:bodyPr/>
                    <a:lstStyle/>
                    <a:p>
                      <a:pPr algn="l" fontAlgn="b"/>
                      <a:r>
                        <a:rPr lang="en-US" sz="2100" u="none" strike="noStrike" dirty="0" err="1">
                          <a:effectLst/>
                        </a:rPr>
                        <a:t>gatsi,go'vsga</a:t>
                      </a:r>
                      <a:endParaRPr lang="en-US" sz="2100" b="0" i="0" u="none" strike="noStrike" dirty="0">
                        <a:solidFill>
                          <a:srgbClr val="000000"/>
                        </a:solidFill>
                        <a:effectLst/>
                        <a:latin typeface="Calibri" panose="020F0502020204030204" pitchFamily="34" charset="0"/>
                      </a:endParaRPr>
                    </a:p>
                  </a:txBody>
                  <a:tcPr marL="14372" marR="14372" marT="14372" marB="0" anchor="ctr"/>
                </a:tc>
                <a:tc>
                  <a:txBody>
                    <a:bodyPr/>
                    <a:lstStyle/>
                    <a:p>
                      <a:pPr algn="l" fontAlgn="b"/>
                      <a:r>
                        <a:rPr lang="chr-Cher-US" sz="2100" u="none" strike="noStrike" dirty="0">
                          <a:effectLst/>
                        </a:rPr>
                        <a:t>ᎦᏥ,Ꭺ'ᎥᏍᎦ</a:t>
                      </a:r>
                      <a:endParaRPr lang="chr-Cher-US" sz="2100" b="0" i="0" u="none" strike="noStrike" dirty="0">
                        <a:solidFill>
                          <a:srgbClr val="000000"/>
                        </a:solidFill>
                        <a:effectLst/>
                        <a:latin typeface="Calibri" panose="020F0502020204030204" pitchFamily="34" charset="0"/>
                      </a:endParaRPr>
                    </a:p>
                  </a:txBody>
                  <a:tcPr marL="14372" marR="14372" marT="14372" marB="0" anchor="ctr"/>
                </a:tc>
                <a:tc>
                  <a:txBody>
                    <a:bodyPr/>
                    <a:lstStyle/>
                    <a:p>
                      <a:pPr algn="l" fontAlgn="b"/>
                      <a:r>
                        <a:rPr lang="en-US" sz="2100" u="none" strike="noStrike" dirty="0">
                          <a:effectLst/>
                        </a:rPr>
                        <a:t>This plus 3rd Person Singular </a:t>
                      </a:r>
                      <a:r>
                        <a:rPr lang="en-US" sz="2100" u="none" strike="noStrike" dirty="0" smtClean="0">
                          <a:effectLst/>
                        </a:rPr>
                        <a:t>tell</a:t>
                      </a:r>
                      <a:r>
                        <a:rPr lang="en-US" sz="2100" u="none" strike="noStrike" baseline="0" dirty="0" smtClean="0">
                          <a:effectLst/>
                        </a:rPr>
                        <a:t> you if it is a “</a:t>
                      </a:r>
                      <a:r>
                        <a:rPr lang="en-US" sz="2100" u="none" strike="noStrike" baseline="0" dirty="0" err="1" smtClean="0">
                          <a:effectLst/>
                        </a:rPr>
                        <a:t>ga</a:t>
                      </a:r>
                      <a:r>
                        <a:rPr lang="en-US" sz="2100" u="none" strike="noStrike" baseline="0" dirty="0" smtClean="0">
                          <a:effectLst/>
                        </a:rPr>
                        <a:t>-” verb</a:t>
                      </a:r>
                      <a:endParaRPr lang="en-US" sz="2100" b="0" i="0" u="none" strike="noStrike" dirty="0">
                        <a:solidFill>
                          <a:srgbClr val="000000"/>
                        </a:solidFill>
                        <a:effectLst/>
                        <a:latin typeface="Calibri" panose="020F0502020204030204" pitchFamily="34" charset="0"/>
                      </a:endParaRPr>
                    </a:p>
                  </a:txBody>
                  <a:tcPr marL="14372" marR="14372" marT="14372" marB="0" anchor="ctr"/>
                </a:tc>
                <a:extLst>
                  <a:ext uri="{0D108BD9-81ED-4DB2-BD59-A6C34878D82A}">
                    <a16:rowId xmlns:a16="http://schemas.microsoft.com/office/drawing/2014/main" val="1803298528"/>
                  </a:ext>
                </a:extLst>
              </a:tr>
              <a:tr h="1245333">
                <a:tc>
                  <a:txBody>
                    <a:bodyPr/>
                    <a:lstStyle/>
                    <a:p>
                      <a:pPr algn="l" fontAlgn="b"/>
                      <a:r>
                        <a:rPr lang="en-US" sz="2100" u="none" strike="noStrike">
                          <a:effectLst/>
                        </a:rPr>
                        <a:t>3rd</a:t>
                      </a:r>
                      <a:endParaRPr lang="en-US" sz="2100" b="0" i="0" u="none" strike="noStrike">
                        <a:solidFill>
                          <a:srgbClr val="000000"/>
                        </a:solidFill>
                        <a:effectLst/>
                        <a:latin typeface="Calibri" panose="020F0502020204030204" pitchFamily="34" charset="0"/>
                      </a:endParaRPr>
                    </a:p>
                  </a:txBody>
                  <a:tcPr marL="14372" marR="14372" marT="14372" marB="0" anchor="ctr"/>
                </a:tc>
                <a:tc>
                  <a:txBody>
                    <a:bodyPr/>
                    <a:lstStyle/>
                    <a:p>
                      <a:pPr algn="l" fontAlgn="b"/>
                      <a:r>
                        <a:rPr lang="en-US" sz="2100" u="none" strike="noStrike" dirty="0" err="1">
                          <a:effectLst/>
                        </a:rPr>
                        <a:t>RemPas</a:t>
                      </a:r>
                      <a:r>
                        <a:rPr lang="en-US" sz="2100" u="none" strike="noStrike" dirty="0">
                          <a:effectLst/>
                        </a:rPr>
                        <a:t> (CMP)</a:t>
                      </a:r>
                      <a:endParaRPr lang="en-US" sz="2100" b="0" i="0" u="none" strike="noStrike" dirty="0">
                        <a:solidFill>
                          <a:srgbClr val="000000"/>
                        </a:solidFill>
                        <a:effectLst/>
                        <a:latin typeface="Calibri" panose="020F0502020204030204" pitchFamily="34" charset="0"/>
                      </a:endParaRPr>
                    </a:p>
                  </a:txBody>
                  <a:tcPr marL="14372" marR="14372" marT="14372" marB="0" anchor="ctr"/>
                </a:tc>
                <a:tc>
                  <a:txBody>
                    <a:bodyPr/>
                    <a:lstStyle/>
                    <a:p>
                      <a:pPr algn="l" fontAlgn="b"/>
                      <a:r>
                        <a:rPr lang="en-US" sz="2100" u="none" strike="noStrike">
                          <a:effectLst/>
                        </a:rPr>
                        <a:t>utsi,gonv'i</a:t>
                      </a:r>
                      <a:endParaRPr lang="en-US" sz="2100" b="0" i="0" u="none" strike="noStrike">
                        <a:solidFill>
                          <a:srgbClr val="000000"/>
                        </a:solidFill>
                        <a:effectLst/>
                        <a:latin typeface="Calibri" panose="020F0502020204030204" pitchFamily="34" charset="0"/>
                      </a:endParaRPr>
                    </a:p>
                  </a:txBody>
                  <a:tcPr marL="14372" marR="14372" marT="14372" marB="0" anchor="ctr"/>
                </a:tc>
                <a:tc>
                  <a:txBody>
                    <a:bodyPr/>
                    <a:lstStyle/>
                    <a:p>
                      <a:pPr algn="l" fontAlgn="b"/>
                      <a:r>
                        <a:rPr lang="chr-Cher-US" sz="2100" u="none" strike="noStrike">
                          <a:effectLst/>
                        </a:rPr>
                        <a:t>ᎤᏥ,ᎪᏅ'Ꭲ</a:t>
                      </a:r>
                      <a:endParaRPr lang="chr-Cher-US" sz="2100" b="0" i="0" u="none" strike="noStrike">
                        <a:solidFill>
                          <a:srgbClr val="000000"/>
                        </a:solidFill>
                        <a:effectLst/>
                        <a:latin typeface="Calibri" panose="020F0502020204030204" pitchFamily="34" charset="0"/>
                      </a:endParaRPr>
                    </a:p>
                  </a:txBody>
                  <a:tcPr marL="14372" marR="14372" marT="14372" marB="0" anchor="ctr"/>
                </a:tc>
                <a:tc>
                  <a:txBody>
                    <a:bodyPr/>
                    <a:lstStyle/>
                    <a:p>
                      <a:pPr algn="l" fontAlgn="b"/>
                      <a:r>
                        <a:rPr lang="en-US" sz="2100" u="none" strike="noStrike" dirty="0">
                          <a:effectLst/>
                        </a:rPr>
                        <a:t>Needed for Completive Stem Elements</a:t>
                      </a:r>
                      <a:endParaRPr lang="en-US" sz="2100" b="0" i="0" u="none" strike="noStrike" dirty="0">
                        <a:solidFill>
                          <a:srgbClr val="000000"/>
                        </a:solidFill>
                        <a:effectLst/>
                        <a:latin typeface="Calibri" panose="020F0502020204030204" pitchFamily="34" charset="0"/>
                      </a:endParaRPr>
                    </a:p>
                  </a:txBody>
                  <a:tcPr marL="14372" marR="14372" marT="14372" marB="0" anchor="ctr"/>
                </a:tc>
                <a:extLst>
                  <a:ext uri="{0D108BD9-81ED-4DB2-BD59-A6C34878D82A}">
                    <a16:rowId xmlns:a16="http://schemas.microsoft.com/office/drawing/2014/main" val="3458610560"/>
                  </a:ext>
                </a:extLst>
              </a:tr>
              <a:tr h="677864">
                <a:tc>
                  <a:txBody>
                    <a:bodyPr/>
                    <a:lstStyle/>
                    <a:p>
                      <a:pPr algn="l" fontAlgn="b"/>
                      <a:r>
                        <a:rPr lang="en-US" sz="2100" u="none" strike="noStrike">
                          <a:effectLst/>
                        </a:rPr>
                        <a:t>3rd</a:t>
                      </a:r>
                      <a:endParaRPr lang="en-US" sz="2100" b="0" i="0" u="none" strike="noStrike">
                        <a:solidFill>
                          <a:srgbClr val="000000"/>
                        </a:solidFill>
                        <a:effectLst/>
                        <a:latin typeface="Calibri" panose="020F0502020204030204" pitchFamily="34" charset="0"/>
                      </a:endParaRPr>
                    </a:p>
                  </a:txBody>
                  <a:tcPr marL="14372" marR="14372" marT="14372" marB="0" anchor="ctr"/>
                </a:tc>
                <a:tc>
                  <a:txBody>
                    <a:bodyPr/>
                    <a:lstStyle/>
                    <a:p>
                      <a:pPr algn="l" fontAlgn="b"/>
                      <a:r>
                        <a:rPr lang="en-US" sz="2100" u="none" strike="noStrike" dirty="0">
                          <a:effectLst/>
                        </a:rPr>
                        <a:t>HAB (INC)</a:t>
                      </a:r>
                      <a:endParaRPr lang="en-US" sz="2100" b="0" i="0" u="none" strike="noStrike" dirty="0">
                        <a:solidFill>
                          <a:srgbClr val="000000"/>
                        </a:solidFill>
                        <a:effectLst/>
                        <a:latin typeface="Calibri" panose="020F0502020204030204" pitchFamily="34" charset="0"/>
                      </a:endParaRPr>
                    </a:p>
                  </a:txBody>
                  <a:tcPr marL="14372" marR="14372" marT="14372" marB="0" anchor="ctr"/>
                </a:tc>
                <a:tc>
                  <a:txBody>
                    <a:bodyPr/>
                    <a:lstStyle/>
                    <a:p>
                      <a:pPr algn="l" fontAlgn="b"/>
                      <a:r>
                        <a:rPr lang="en-US" sz="2100" u="none" strike="noStrike">
                          <a:effectLst/>
                        </a:rPr>
                        <a:t>atsi,go'vsgo'i</a:t>
                      </a:r>
                      <a:endParaRPr lang="en-US" sz="2100" b="0" i="0" u="none" strike="noStrike">
                        <a:solidFill>
                          <a:srgbClr val="000000"/>
                        </a:solidFill>
                        <a:effectLst/>
                        <a:latin typeface="Calibri" panose="020F0502020204030204" pitchFamily="34" charset="0"/>
                      </a:endParaRPr>
                    </a:p>
                  </a:txBody>
                  <a:tcPr marL="14372" marR="14372" marT="14372" marB="0" anchor="ctr"/>
                </a:tc>
                <a:tc>
                  <a:txBody>
                    <a:bodyPr/>
                    <a:lstStyle/>
                    <a:p>
                      <a:pPr algn="l" fontAlgn="b"/>
                      <a:r>
                        <a:rPr lang="chr-Cher-US" sz="2100" u="none" strike="noStrike">
                          <a:effectLst/>
                        </a:rPr>
                        <a:t>ᎠᏥ,Ꭺ'ᎥᏍᎪ'Ꭲ</a:t>
                      </a:r>
                      <a:endParaRPr lang="chr-Cher-US" sz="2100" b="0" i="0" u="none" strike="noStrike">
                        <a:solidFill>
                          <a:srgbClr val="000000"/>
                        </a:solidFill>
                        <a:effectLst/>
                        <a:latin typeface="Calibri" panose="020F0502020204030204" pitchFamily="34" charset="0"/>
                      </a:endParaRPr>
                    </a:p>
                  </a:txBody>
                  <a:tcPr marL="14372" marR="14372" marT="14372" marB="0" anchor="ctr"/>
                </a:tc>
                <a:tc>
                  <a:txBody>
                    <a:bodyPr/>
                    <a:lstStyle/>
                    <a:p>
                      <a:pPr algn="l" fontAlgn="b"/>
                      <a:r>
                        <a:rPr lang="en-US" sz="2100" u="none" strike="noStrike" dirty="0">
                          <a:effectLst/>
                        </a:rPr>
                        <a:t>Needed for </a:t>
                      </a:r>
                      <a:r>
                        <a:rPr lang="en-US" sz="2100" u="none" strike="noStrike" dirty="0" err="1">
                          <a:effectLst/>
                        </a:rPr>
                        <a:t>Incompletive</a:t>
                      </a:r>
                      <a:r>
                        <a:rPr lang="en-US" sz="2100" u="none" strike="noStrike" dirty="0">
                          <a:effectLst/>
                        </a:rPr>
                        <a:t> Stem Elements {-g-}</a:t>
                      </a:r>
                      <a:endParaRPr lang="en-US" sz="2100" b="0" i="0" u="none" strike="noStrike" dirty="0">
                        <a:solidFill>
                          <a:srgbClr val="000000"/>
                        </a:solidFill>
                        <a:effectLst/>
                        <a:latin typeface="Calibri" panose="020F0502020204030204" pitchFamily="34" charset="0"/>
                      </a:endParaRPr>
                    </a:p>
                  </a:txBody>
                  <a:tcPr marL="14372" marR="14372" marT="14372" marB="0" anchor="ctr"/>
                </a:tc>
                <a:extLst>
                  <a:ext uri="{0D108BD9-81ED-4DB2-BD59-A6C34878D82A}">
                    <a16:rowId xmlns:a16="http://schemas.microsoft.com/office/drawing/2014/main" val="1215085290"/>
                  </a:ext>
                </a:extLst>
              </a:tr>
              <a:tr h="1245333">
                <a:tc>
                  <a:txBody>
                    <a:bodyPr/>
                    <a:lstStyle/>
                    <a:p>
                      <a:pPr algn="l" fontAlgn="b"/>
                      <a:r>
                        <a:rPr lang="en-US" sz="2100" u="none" strike="noStrike">
                          <a:effectLst/>
                        </a:rPr>
                        <a:t>2nd</a:t>
                      </a:r>
                      <a:endParaRPr lang="en-US" sz="2100" b="0" i="0" u="none" strike="noStrike">
                        <a:solidFill>
                          <a:srgbClr val="000000"/>
                        </a:solidFill>
                        <a:effectLst/>
                        <a:latin typeface="Calibri" panose="020F0502020204030204" pitchFamily="34" charset="0"/>
                      </a:endParaRPr>
                    </a:p>
                  </a:txBody>
                  <a:tcPr marL="14372" marR="14372" marT="14372" marB="0" anchor="ctr"/>
                </a:tc>
                <a:tc>
                  <a:txBody>
                    <a:bodyPr/>
                    <a:lstStyle/>
                    <a:p>
                      <a:pPr algn="l" fontAlgn="b"/>
                      <a:r>
                        <a:rPr lang="en-US" sz="2100" u="none" strike="noStrike" dirty="0">
                          <a:effectLst/>
                        </a:rPr>
                        <a:t>IMM/COM</a:t>
                      </a:r>
                      <a:endParaRPr lang="en-US" sz="2100" b="0" i="0" u="none" strike="noStrike" dirty="0">
                        <a:solidFill>
                          <a:srgbClr val="000000"/>
                        </a:solidFill>
                        <a:effectLst/>
                        <a:latin typeface="Calibri" panose="020F0502020204030204" pitchFamily="34" charset="0"/>
                      </a:endParaRPr>
                    </a:p>
                  </a:txBody>
                  <a:tcPr marL="14372" marR="14372" marT="14372" marB="0" anchor="ctr"/>
                </a:tc>
                <a:tc>
                  <a:txBody>
                    <a:bodyPr/>
                    <a:lstStyle/>
                    <a:p>
                      <a:pPr algn="l" fontAlgn="b"/>
                      <a:r>
                        <a:rPr lang="en-US" sz="2100" u="none" strike="noStrike">
                          <a:effectLst/>
                        </a:rPr>
                        <a:t>hatsi,go'vga</a:t>
                      </a:r>
                      <a:endParaRPr lang="en-US" sz="2100" b="0" i="0" u="none" strike="noStrike">
                        <a:solidFill>
                          <a:srgbClr val="000000"/>
                        </a:solidFill>
                        <a:effectLst/>
                        <a:latin typeface="Calibri" panose="020F0502020204030204" pitchFamily="34" charset="0"/>
                      </a:endParaRPr>
                    </a:p>
                  </a:txBody>
                  <a:tcPr marL="14372" marR="14372" marT="14372" marB="0" anchor="ctr"/>
                </a:tc>
                <a:tc>
                  <a:txBody>
                    <a:bodyPr/>
                    <a:lstStyle/>
                    <a:p>
                      <a:pPr algn="l" fontAlgn="b"/>
                      <a:r>
                        <a:rPr lang="chr-Cher-US" sz="2100" u="none" strike="noStrike">
                          <a:effectLst/>
                        </a:rPr>
                        <a:t>ᎭᏥ,Ꭺ'ᎥᎦ</a:t>
                      </a:r>
                      <a:endParaRPr lang="chr-Cher-US" sz="2100" b="0" i="0" u="none" strike="noStrike">
                        <a:solidFill>
                          <a:srgbClr val="000000"/>
                        </a:solidFill>
                        <a:effectLst/>
                        <a:latin typeface="Calibri" panose="020F0502020204030204" pitchFamily="34" charset="0"/>
                      </a:endParaRPr>
                    </a:p>
                  </a:txBody>
                  <a:tcPr marL="14372" marR="14372" marT="14372" marB="0" anchor="ctr"/>
                </a:tc>
                <a:tc>
                  <a:txBody>
                    <a:bodyPr/>
                    <a:lstStyle/>
                    <a:p>
                      <a:pPr algn="l" fontAlgn="b"/>
                      <a:r>
                        <a:rPr lang="en-US" sz="2100" u="none" strike="noStrike" dirty="0">
                          <a:effectLst/>
                        </a:rPr>
                        <a:t>Needed for the Immediate Stem.  Will give {-</a:t>
                      </a:r>
                      <a:r>
                        <a:rPr lang="en-US" sz="2100" u="none" strike="noStrike" dirty="0" err="1">
                          <a:effectLst/>
                        </a:rPr>
                        <a:t>esdi</a:t>
                      </a:r>
                      <a:r>
                        <a:rPr lang="en-US" sz="2100" u="none" strike="noStrike" dirty="0">
                          <a:effectLst/>
                        </a:rPr>
                        <a:t>} (PFT) if no IMM command form exists.</a:t>
                      </a:r>
                      <a:endParaRPr lang="en-US" sz="2100" b="0" i="0" u="none" strike="noStrike" dirty="0">
                        <a:solidFill>
                          <a:srgbClr val="000000"/>
                        </a:solidFill>
                        <a:effectLst/>
                        <a:latin typeface="Calibri" panose="020F0502020204030204" pitchFamily="34" charset="0"/>
                      </a:endParaRPr>
                    </a:p>
                  </a:txBody>
                  <a:tcPr marL="14372" marR="14372" marT="14372" marB="0" anchor="ctr"/>
                </a:tc>
                <a:extLst>
                  <a:ext uri="{0D108BD9-81ED-4DB2-BD59-A6C34878D82A}">
                    <a16:rowId xmlns:a16="http://schemas.microsoft.com/office/drawing/2014/main" val="2180605487"/>
                  </a:ext>
                </a:extLst>
              </a:tr>
              <a:tr h="677864">
                <a:tc>
                  <a:txBody>
                    <a:bodyPr/>
                    <a:lstStyle/>
                    <a:p>
                      <a:pPr algn="l" fontAlgn="b"/>
                      <a:r>
                        <a:rPr lang="en-US" sz="2100" u="none" strike="noStrike">
                          <a:effectLst/>
                        </a:rPr>
                        <a:t>3rd</a:t>
                      </a:r>
                      <a:endParaRPr lang="en-US" sz="2100" b="0" i="0" u="none" strike="noStrike">
                        <a:solidFill>
                          <a:srgbClr val="000000"/>
                        </a:solidFill>
                        <a:effectLst/>
                        <a:latin typeface="Calibri" panose="020F0502020204030204" pitchFamily="34" charset="0"/>
                      </a:endParaRPr>
                    </a:p>
                  </a:txBody>
                  <a:tcPr marL="14372" marR="14372" marT="14372" marB="0" anchor="ctr"/>
                </a:tc>
                <a:tc>
                  <a:txBody>
                    <a:bodyPr/>
                    <a:lstStyle/>
                    <a:p>
                      <a:pPr algn="l" fontAlgn="b"/>
                      <a:r>
                        <a:rPr lang="en-US" sz="2100" u="none" strike="noStrike">
                          <a:effectLst/>
                        </a:rPr>
                        <a:t>INF</a:t>
                      </a:r>
                      <a:endParaRPr lang="en-US" sz="2100" b="0" i="0" u="none" strike="noStrike">
                        <a:solidFill>
                          <a:srgbClr val="000000"/>
                        </a:solidFill>
                        <a:effectLst/>
                        <a:latin typeface="Calibri" panose="020F0502020204030204" pitchFamily="34" charset="0"/>
                      </a:endParaRPr>
                    </a:p>
                  </a:txBody>
                  <a:tcPr marL="14372" marR="14372" marT="14372" marB="0" anchor="ctr"/>
                </a:tc>
                <a:tc>
                  <a:txBody>
                    <a:bodyPr/>
                    <a:lstStyle/>
                    <a:p>
                      <a:pPr algn="l" fontAlgn="b"/>
                      <a:r>
                        <a:rPr lang="en-US" sz="2100" u="none" strike="noStrike">
                          <a:effectLst/>
                        </a:rPr>
                        <a:t>utsi,godi</a:t>
                      </a:r>
                      <a:endParaRPr lang="en-US" sz="2100" b="0" i="0" u="none" strike="noStrike">
                        <a:solidFill>
                          <a:srgbClr val="000000"/>
                        </a:solidFill>
                        <a:effectLst/>
                        <a:latin typeface="Calibri" panose="020F0502020204030204" pitchFamily="34" charset="0"/>
                      </a:endParaRPr>
                    </a:p>
                  </a:txBody>
                  <a:tcPr marL="14372" marR="14372" marT="14372" marB="0" anchor="ctr"/>
                </a:tc>
                <a:tc>
                  <a:txBody>
                    <a:bodyPr/>
                    <a:lstStyle/>
                    <a:p>
                      <a:pPr algn="l" fontAlgn="b"/>
                      <a:r>
                        <a:rPr lang="chr-Cher-US" sz="2100" u="none" strike="noStrike">
                          <a:effectLst/>
                        </a:rPr>
                        <a:t>ᎤᏥ,ᎪᏗ</a:t>
                      </a:r>
                      <a:endParaRPr lang="chr-Cher-US" sz="2100" b="0" i="0" u="none" strike="noStrike">
                        <a:solidFill>
                          <a:srgbClr val="000000"/>
                        </a:solidFill>
                        <a:effectLst/>
                        <a:latin typeface="Calibri" panose="020F0502020204030204" pitchFamily="34" charset="0"/>
                      </a:endParaRPr>
                    </a:p>
                  </a:txBody>
                  <a:tcPr marL="14372" marR="14372" marT="14372" marB="0" anchor="ctr"/>
                </a:tc>
                <a:tc>
                  <a:txBody>
                    <a:bodyPr/>
                    <a:lstStyle/>
                    <a:p>
                      <a:pPr algn="l" fontAlgn="b"/>
                      <a:r>
                        <a:rPr lang="en-US" sz="2100" u="none" strike="noStrike" dirty="0">
                          <a:effectLst/>
                        </a:rPr>
                        <a:t>Needed for INF Stem Elements.</a:t>
                      </a:r>
                      <a:endParaRPr lang="en-US" sz="2100" b="0" i="0" u="none" strike="noStrike" dirty="0">
                        <a:solidFill>
                          <a:srgbClr val="000000"/>
                        </a:solidFill>
                        <a:effectLst/>
                        <a:latin typeface="Calibri" panose="020F0502020204030204" pitchFamily="34" charset="0"/>
                      </a:endParaRPr>
                    </a:p>
                  </a:txBody>
                  <a:tcPr marL="14372" marR="14372" marT="14372" marB="0" anchor="ctr"/>
                </a:tc>
                <a:extLst>
                  <a:ext uri="{0D108BD9-81ED-4DB2-BD59-A6C34878D82A}">
                    <a16:rowId xmlns:a16="http://schemas.microsoft.com/office/drawing/2014/main" val="2633180701"/>
                  </a:ext>
                </a:extLst>
              </a:tr>
            </a:tbl>
          </a:graphicData>
        </a:graphic>
      </p:graphicFrame>
    </p:spTree>
    <p:extLst>
      <p:ext uri="{BB962C8B-B14F-4D97-AF65-F5344CB8AC3E}">
        <p14:creationId xmlns:p14="http://schemas.microsoft.com/office/powerpoint/2010/main" val="34753119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F29CB29-7260-8FF4-868E-DF6439907C28}"/>
              </a:ext>
            </a:extLst>
          </p:cNvPr>
          <p:cNvGraphicFramePr>
            <a:graphicFrameLocks noGrp="1"/>
          </p:cNvGraphicFramePr>
          <p:nvPr>
            <p:extLst>
              <p:ext uri="{D42A27DB-BD31-4B8C-83A1-F6EECF244321}">
                <p14:modId xmlns:p14="http://schemas.microsoft.com/office/powerpoint/2010/main" val="3464687299"/>
              </p:ext>
            </p:extLst>
          </p:nvPr>
        </p:nvGraphicFramePr>
        <p:xfrm>
          <a:off x="377505" y="285226"/>
          <a:ext cx="11463042" cy="3166110"/>
        </p:xfrm>
        <a:graphic>
          <a:graphicData uri="http://schemas.openxmlformats.org/drawingml/2006/table">
            <a:tbl>
              <a:tblPr firstRow="1" bandRow="1">
                <a:tableStyleId>{5C22544A-7EE6-4342-B048-85BDC9FD1C3A}</a:tableStyleId>
              </a:tblPr>
              <a:tblGrid>
                <a:gridCol w="770625">
                  <a:extLst>
                    <a:ext uri="{9D8B030D-6E8A-4147-A177-3AD203B41FA5}">
                      <a16:colId xmlns:a16="http://schemas.microsoft.com/office/drawing/2014/main" val="2993577463"/>
                    </a:ext>
                  </a:extLst>
                </a:gridCol>
                <a:gridCol w="2547343">
                  <a:extLst>
                    <a:ext uri="{9D8B030D-6E8A-4147-A177-3AD203B41FA5}">
                      <a16:colId xmlns:a16="http://schemas.microsoft.com/office/drawing/2014/main" val="2250037271"/>
                    </a:ext>
                  </a:extLst>
                </a:gridCol>
                <a:gridCol w="2365389">
                  <a:extLst>
                    <a:ext uri="{9D8B030D-6E8A-4147-A177-3AD203B41FA5}">
                      <a16:colId xmlns:a16="http://schemas.microsoft.com/office/drawing/2014/main" val="354901217"/>
                    </a:ext>
                  </a:extLst>
                </a:gridCol>
                <a:gridCol w="2194140">
                  <a:extLst>
                    <a:ext uri="{9D8B030D-6E8A-4147-A177-3AD203B41FA5}">
                      <a16:colId xmlns:a16="http://schemas.microsoft.com/office/drawing/2014/main" val="2798745217"/>
                    </a:ext>
                  </a:extLst>
                </a:gridCol>
                <a:gridCol w="738516">
                  <a:extLst>
                    <a:ext uri="{9D8B030D-6E8A-4147-A177-3AD203B41FA5}">
                      <a16:colId xmlns:a16="http://schemas.microsoft.com/office/drawing/2014/main" val="2009969684"/>
                    </a:ext>
                  </a:extLst>
                </a:gridCol>
                <a:gridCol w="2162030">
                  <a:extLst>
                    <a:ext uri="{9D8B030D-6E8A-4147-A177-3AD203B41FA5}">
                      <a16:colId xmlns:a16="http://schemas.microsoft.com/office/drawing/2014/main" val="3524395176"/>
                    </a:ext>
                  </a:extLst>
                </a:gridCol>
                <a:gridCol w="684999">
                  <a:extLst>
                    <a:ext uri="{9D8B030D-6E8A-4147-A177-3AD203B41FA5}">
                      <a16:colId xmlns:a16="http://schemas.microsoft.com/office/drawing/2014/main" val="3695178495"/>
                    </a:ext>
                  </a:extLst>
                </a:gridCol>
              </a:tblGrid>
              <a:tr h="548640">
                <a:tc gridSpan="7">
                  <a:txBody>
                    <a:bodyPr/>
                    <a:lstStyle/>
                    <a:p>
                      <a:pPr algn="ctr" rtl="0" fontAlgn="b"/>
                      <a:r>
                        <a:rPr lang="en-US" sz="2800" u="none" strike="noStrike" dirty="0">
                          <a:effectLst/>
                        </a:rPr>
                        <a:t>CED Page 61 - "He's Lying"</a:t>
                      </a:r>
                      <a:endParaRPr lang="en-US" sz="2800" b="1" i="0" u="none" strike="noStrike" dirty="0">
                        <a:solidFill>
                          <a:srgbClr val="FFFFFF"/>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40564504"/>
                  </a:ext>
                </a:extLst>
              </a:tr>
              <a:tr h="0">
                <a:tc>
                  <a:txBody>
                    <a:bodyPr/>
                    <a:lstStyle/>
                    <a:p>
                      <a:pPr algn="l" rtl="0" fontAlgn="b"/>
                      <a:r>
                        <a:rPr lang="en-US" sz="2800" u="none" strike="noStrike" dirty="0">
                          <a:effectLst/>
                        </a:rPr>
                        <a:t>3rd </a:t>
                      </a:r>
                      <a:endParaRPr lang="en-US"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dirty="0">
                          <a:effectLst/>
                        </a:rPr>
                        <a:t>PRC</a:t>
                      </a:r>
                      <a:endParaRPr lang="en-US"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a:effectLst/>
                        </a:rPr>
                        <a:t>atsi,go'vsga</a:t>
                      </a:r>
                      <a:endParaRPr lang="en-US" sz="2800" b="0" i="0" u="none" strike="noStrike">
                        <a:solidFill>
                          <a:srgbClr val="000000"/>
                        </a:solidFill>
                        <a:effectLst/>
                        <a:latin typeface="Calibri" panose="020F0502020204030204" pitchFamily="34" charset="0"/>
                      </a:endParaRPr>
                    </a:p>
                  </a:txBody>
                  <a:tcPr marL="9525" marR="9525" marT="9525" marB="0" anchor="b"/>
                </a:tc>
                <a:tc>
                  <a:txBody>
                    <a:bodyPr/>
                    <a:lstStyle/>
                    <a:p>
                      <a:pPr algn="l" rtl="0" fontAlgn="b"/>
                      <a:r>
                        <a:rPr lang="chr-Cher-US" sz="2800" u="none" strike="noStrike">
                          <a:effectLst/>
                        </a:rPr>
                        <a:t>ᎠᏥ,Ꭺ'ᎥᏍᎦ</a:t>
                      </a:r>
                      <a:endParaRPr lang="chr-Cher-US" sz="2800" b="0" i="0" u="none" strike="noStrike">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dirty="0">
                          <a:effectLst/>
                        </a:rPr>
                        <a:t>-</a:t>
                      </a:r>
                      <a:endParaRPr lang="en-US"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dirty="0" err="1">
                          <a:effectLst/>
                        </a:rPr>
                        <a:t>atsi,go'vsga</a:t>
                      </a:r>
                      <a:endParaRPr lang="en-US"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a:effectLst/>
                        </a:rPr>
                        <a:t>-(a)</a:t>
                      </a:r>
                      <a:endParaRPr lang="en-US" sz="2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38199718"/>
                  </a:ext>
                </a:extLst>
              </a:tr>
              <a:tr h="0">
                <a:tc>
                  <a:txBody>
                    <a:bodyPr/>
                    <a:lstStyle/>
                    <a:p>
                      <a:pPr algn="l" rtl="0" fontAlgn="b"/>
                      <a:r>
                        <a:rPr lang="en-US" sz="2800" u="none" strike="noStrike">
                          <a:effectLst/>
                        </a:rPr>
                        <a:t>1st</a:t>
                      </a:r>
                      <a:endParaRPr lang="en-US" sz="2800" b="0" i="0" u="none" strike="noStrike">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dirty="0">
                          <a:effectLst/>
                        </a:rPr>
                        <a:t>PRC</a:t>
                      </a:r>
                      <a:endParaRPr lang="en-US"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dirty="0" err="1">
                          <a:effectLst/>
                        </a:rPr>
                        <a:t>gatsi,go'vsga</a:t>
                      </a:r>
                      <a:endParaRPr lang="en-US"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rtl="0" fontAlgn="b"/>
                      <a:r>
                        <a:rPr lang="chr-Cher-US" sz="2800" u="none" strike="noStrike" dirty="0">
                          <a:effectLst/>
                        </a:rPr>
                        <a:t>ᎦᏥ,ᏍᎪ'ᎥᏍᎦ</a:t>
                      </a:r>
                      <a:endParaRPr lang="chr-Cher-US"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dirty="0">
                          <a:effectLst/>
                        </a:rPr>
                        <a:t>g-</a:t>
                      </a:r>
                      <a:endParaRPr lang="en-US"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dirty="0" err="1">
                          <a:effectLst/>
                        </a:rPr>
                        <a:t>atsi,go'vsga</a:t>
                      </a:r>
                      <a:endParaRPr lang="en-US"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a:effectLst/>
                        </a:rPr>
                        <a:t>-(a)</a:t>
                      </a:r>
                      <a:endParaRPr lang="en-US" sz="2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42020845"/>
                  </a:ext>
                </a:extLst>
              </a:tr>
              <a:tr h="0">
                <a:tc>
                  <a:txBody>
                    <a:bodyPr/>
                    <a:lstStyle/>
                    <a:p>
                      <a:pPr algn="l" rtl="0" fontAlgn="b"/>
                      <a:r>
                        <a:rPr lang="en-US" sz="2800" u="none" strike="noStrike">
                          <a:effectLst/>
                        </a:rPr>
                        <a:t>3rd</a:t>
                      </a:r>
                      <a:endParaRPr lang="en-US" sz="2800" b="0" i="0" u="none" strike="noStrike">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a:effectLst/>
                        </a:rPr>
                        <a:t>RemPas (CMP)</a:t>
                      </a:r>
                      <a:endParaRPr lang="en-US" sz="2800" b="0" i="0" u="none" strike="noStrike">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dirty="0" err="1">
                          <a:effectLst/>
                        </a:rPr>
                        <a:t>utsi,gonv'i</a:t>
                      </a:r>
                      <a:endParaRPr lang="en-US"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rtl="0" fontAlgn="b"/>
                      <a:r>
                        <a:rPr lang="chr-Cher-US" sz="2800" u="none" strike="noStrike" dirty="0">
                          <a:effectLst/>
                        </a:rPr>
                        <a:t>ᎤᏥ,ᎪᏅ'Ꭲ</a:t>
                      </a:r>
                      <a:endParaRPr lang="chr-Cher-US"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a:effectLst/>
                        </a:rPr>
                        <a:t>u-</a:t>
                      </a:r>
                      <a:endParaRPr lang="en-US" sz="2800" b="0" i="0" u="none" strike="noStrike">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dirty="0" err="1">
                          <a:effectLst/>
                        </a:rPr>
                        <a:t>atsi,gon</a:t>
                      </a:r>
                      <a:endParaRPr lang="en-US"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a:effectLst/>
                        </a:rPr>
                        <a:t>-v'i</a:t>
                      </a:r>
                      <a:endParaRPr lang="en-US" sz="2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82272366"/>
                  </a:ext>
                </a:extLst>
              </a:tr>
              <a:tr h="0">
                <a:tc>
                  <a:txBody>
                    <a:bodyPr/>
                    <a:lstStyle/>
                    <a:p>
                      <a:pPr algn="l" rtl="0" fontAlgn="b"/>
                      <a:r>
                        <a:rPr lang="en-US" sz="2800" u="none" strike="noStrike">
                          <a:effectLst/>
                        </a:rPr>
                        <a:t>3rd</a:t>
                      </a:r>
                      <a:endParaRPr lang="en-US" sz="2800" b="0" i="0" u="none" strike="noStrike">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a:effectLst/>
                        </a:rPr>
                        <a:t>HAB (INC)</a:t>
                      </a:r>
                      <a:endParaRPr lang="en-US" sz="2800" b="0" i="0" u="none" strike="noStrike">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a:effectLst/>
                        </a:rPr>
                        <a:t>atsi,go'vsgo'i</a:t>
                      </a:r>
                      <a:endParaRPr lang="en-US" sz="2800" b="0" i="0" u="none" strike="noStrike">
                        <a:solidFill>
                          <a:srgbClr val="000000"/>
                        </a:solidFill>
                        <a:effectLst/>
                        <a:latin typeface="Calibri" panose="020F0502020204030204" pitchFamily="34" charset="0"/>
                      </a:endParaRPr>
                    </a:p>
                  </a:txBody>
                  <a:tcPr marL="9525" marR="9525" marT="9525" marB="0" anchor="b"/>
                </a:tc>
                <a:tc>
                  <a:txBody>
                    <a:bodyPr/>
                    <a:lstStyle/>
                    <a:p>
                      <a:pPr algn="l" rtl="0" fontAlgn="b"/>
                      <a:r>
                        <a:rPr lang="chr-Cher-US" sz="2800" u="none" strike="noStrike" dirty="0">
                          <a:effectLst/>
                        </a:rPr>
                        <a:t>ᎠᏥ,Ꭺ'ᎥᏍᎪ'Ꭲ</a:t>
                      </a:r>
                      <a:endParaRPr lang="chr-Cher-US"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dirty="0">
                          <a:effectLst/>
                        </a:rPr>
                        <a:t>-</a:t>
                      </a:r>
                      <a:endParaRPr lang="en-US"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dirty="0" err="1">
                          <a:effectLst/>
                        </a:rPr>
                        <a:t>atsi,go'vsg</a:t>
                      </a:r>
                      <a:endParaRPr lang="en-US"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dirty="0">
                          <a:effectLst/>
                        </a:rPr>
                        <a:t>-</a:t>
                      </a:r>
                      <a:r>
                        <a:rPr lang="en-US" sz="2800" u="none" strike="noStrike" dirty="0" err="1">
                          <a:effectLst/>
                        </a:rPr>
                        <a:t>o’i</a:t>
                      </a:r>
                      <a:endParaRPr lang="en-US" sz="2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02657736"/>
                  </a:ext>
                </a:extLst>
              </a:tr>
              <a:tr h="0">
                <a:tc>
                  <a:txBody>
                    <a:bodyPr/>
                    <a:lstStyle/>
                    <a:p>
                      <a:pPr algn="l" rtl="0" fontAlgn="b"/>
                      <a:r>
                        <a:rPr lang="en-US" sz="2800" u="none" strike="noStrike">
                          <a:effectLst/>
                        </a:rPr>
                        <a:t>2nd</a:t>
                      </a:r>
                      <a:endParaRPr lang="en-US" sz="2800" b="0" i="0" u="none" strike="noStrike">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a:effectLst/>
                        </a:rPr>
                        <a:t>IMM/COM</a:t>
                      </a:r>
                      <a:endParaRPr lang="en-US" sz="2800" b="0" i="0" u="none" strike="noStrike">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a:effectLst/>
                        </a:rPr>
                        <a:t>hatsi,go'vga</a:t>
                      </a:r>
                      <a:endParaRPr lang="en-US" sz="2800" b="0" i="0" u="none" strike="noStrike">
                        <a:solidFill>
                          <a:srgbClr val="000000"/>
                        </a:solidFill>
                        <a:effectLst/>
                        <a:latin typeface="Calibri" panose="020F0502020204030204" pitchFamily="34" charset="0"/>
                      </a:endParaRPr>
                    </a:p>
                  </a:txBody>
                  <a:tcPr marL="9525" marR="9525" marT="9525" marB="0" anchor="b"/>
                </a:tc>
                <a:tc>
                  <a:txBody>
                    <a:bodyPr/>
                    <a:lstStyle/>
                    <a:p>
                      <a:pPr algn="l" rtl="0" fontAlgn="b"/>
                      <a:r>
                        <a:rPr lang="chr-Cher-US" sz="2800" u="none" strike="noStrike">
                          <a:effectLst/>
                        </a:rPr>
                        <a:t>ᎭᏥ,Ꭺ'ᎥᎦ</a:t>
                      </a:r>
                      <a:endParaRPr lang="chr-Cher-US" sz="2800" b="0" i="0" u="none" strike="noStrike">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dirty="0">
                          <a:effectLst/>
                        </a:rPr>
                        <a:t>h-</a:t>
                      </a:r>
                      <a:endParaRPr lang="en-US"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dirty="0" err="1">
                          <a:effectLst/>
                        </a:rPr>
                        <a:t>atsi,go’vga</a:t>
                      </a:r>
                      <a:endParaRPr lang="en-US"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a:effectLst/>
                        </a:rPr>
                        <a:t>-(a)</a:t>
                      </a:r>
                      <a:endParaRPr lang="en-US" sz="2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38416607"/>
                  </a:ext>
                </a:extLst>
              </a:tr>
              <a:tr h="0">
                <a:tc>
                  <a:txBody>
                    <a:bodyPr/>
                    <a:lstStyle/>
                    <a:p>
                      <a:pPr algn="l" rtl="0" fontAlgn="b"/>
                      <a:r>
                        <a:rPr lang="en-US" sz="2800" u="none" strike="noStrike">
                          <a:effectLst/>
                        </a:rPr>
                        <a:t>3rd</a:t>
                      </a:r>
                      <a:endParaRPr lang="en-US" sz="2800" b="0" i="0" u="none" strike="noStrike">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a:effectLst/>
                        </a:rPr>
                        <a:t>INF</a:t>
                      </a:r>
                      <a:endParaRPr lang="en-US" sz="2800" b="0" i="0" u="none" strike="noStrike">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a:effectLst/>
                        </a:rPr>
                        <a:t>utsi,godi</a:t>
                      </a:r>
                      <a:endParaRPr lang="en-US" sz="2800" b="0" i="0" u="none" strike="noStrike">
                        <a:solidFill>
                          <a:srgbClr val="000000"/>
                        </a:solidFill>
                        <a:effectLst/>
                        <a:latin typeface="Calibri" panose="020F0502020204030204" pitchFamily="34" charset="0"/>
                      </a:endParaRPr>
                    </a:p>
                  </a:txBody>
                  <a:tcPr marL="9525" marR="9525" marT="9525" marB="0" anchor="b"/>
                </a:tc>
                <a:tc>
                  <a:txBody>
                    <a:bodyPr/>
                    <a:lstStyle/>
                    <a:p>
                      <a:pPr algn="l" rtl="0" fontAlgn="b"/>
                      <a:r>
                        <a:rPr lang="chr-Cher-US" sz="2800" u="none" strike="noStrike">
                          <a:effectLst/>
                        </a:rPr>
                        <a:t>ᎤᏥ,ᎪᏗ</a:t>
                      </a:r>
                      <a:endParaRPr lang="chr-Cher-US" sz="2800" b="0" i="0" u="none" strike="noStrike">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a:effectLst/>
                        </a:rPr>
                        <a:t>u-</a:t>
                      </a:r>
                      <a:endParaRPr lang="en-US" sz="2800" b="0" i="0" u="none" strike="noStrike">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dirty="0" err="1">
                          <a:effectLst/>
                        </a:rPr>
                        <a:t>atsi,go</a:t>
                      </a:r>
                      <a:endParaRPr lang="en-US"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rtl="0" fontAlgn="b"/>
                      <a:r>
                        <a:rPr lang="en-US" sz="2800" u="none" strike="noStrike" dirty="0">
                          <a:effectLst/>
                        </a:rPr>
                        <a:t>-di</a:t>
                      </a:r>
                      <a:endParaRPr lang="en-US" sz="2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88866935"/>
                  </a:ext>
                </a:extLst>
              </a:tr>
            </a:tbl>
          </a:graphicData>
        </a:graphic>
      </p:graphicFrame>
      <p:sp>
        <p:nvSpPr>
          <p:cNvPr id="4" name="Content Placeholder 2">
            <a:extLst>
              <a:ext uri="{FF2B5EF4-FFF2-40B4-BE49-F238E27FC236}">
                <a16:creationId xmlns:a16="http://schemas.microsoft.com/office/drawing/2014/main" id="{51BFF090-4261-6CC9-1406-7F28A96563A5}"/>
              </a:ext>
            </a:extLst>
          </p:cNvPr>
          <p:cNvSpPr>
            <a:spLocks noGrp="1"/>
          </p:cNvSpPr>
          <p:nvPr>
            <p:ph idx="1"/>
          </p:nvPr>
        </p:nvSpPr>
        <p:spPr>
          <a:xfrm>
            <a:off x="746449" y="3562709"/>
            <a:ext cx="11000791" cy="2794960"/>
          </a:xfrm>
        </p:spPr>
        <p:txBody>
          <a:bodyPr>
            <a:normAutofit fontScale="92500"/>
          </a:bodyPr>
          <a:lstStyle/>
          <a:p>
            <a:pPr marL="342900" lvl="0" indent="-342900">
              <a:lnSpc>
                <a:spcPct val="107000"/>
              </a:lnSpc>
              <a:spcBef>
                <a:spcPts val="0"/>
              </a:spcBef>
              <a:spcAft>
                <a:spcPts val="800"/>
              </a:spcAft>
              <a:tabLst>
                <a:tab pos="457200" algn="l"/>
              </a:tabLst>
            </a:pPr>
            <a:r>
              <a:rPr lang="en-US" kern="100" dirty="0" smtClean="0">
                <a:latin typeface="Calibri" panose="020F0502020204030204" pitchFamily="34" charset="0"/>
                <a:ea typeface="Calibri" panose="020F0502020204030204" pitchFamily="34" charset="0"/>
                <a:cs typeface="Times New Roman" panose="02020603050405020304" pitchFamily="18" charset="0"/>
              </a:rPr>
              <a:t>This is a vowel fronted Stem with vowel /-a/ as the first sound in all Stem variations.</a:t>
            </a:r>
          </a:p>
          <a:p>
            <a:pPr marL="342900" lvl="0" indent="-342900">
              <a:lnSpc>
                <a:spcPct val="107000"/>
              </a:lnSpc>
              <a:spcBef>
                <a:spcPts val="0"/>
              </a:spcBef>
              <a:spcAft>
                <a:spcPts val="800"/>
              </a:spcAft>
              <a:tabLst>
                <a:tab pos="457200" algn="l"/>
              </a:tabLst>
            </a:pPr>
            <a:r>
              <a:rPr lang="en-US" kern="100" dirty="0" smtClean="0">
                <a:latin typeface="Calibri" panose="020F0502020204030204" pitchFamily="34" charset="0"/>
                <a:ea typeface="Calibri" panose="020F0502020204030204" pitchFamily="34" charset="0"/>
                <a:cs typeface="Times New Roman" panose="02020603050405020304" pitchFamily="18" charset="0"/>
              </a:rPr>
              <a:t>The 3</a:t>
            </a:r>
            <a:r>
              <a:rPr lang="en-US" kern="100" baseline="30000" dirty="0" smtClean="0">
                <a:latin typeface="Calibri" panose="020F0502020204030204" pitchFamily="34" charset="0"/>
                <a:ea typeface="Calibri" panose="020F0502020204030204" pitchFamily="34" charset="0"/>
                <a:cs typeface="Times New Roman" panose="02020603050405020304" pitchFamily="18" charset="0"/>
              </a:rPr>
              <a:t>rd</a:t>
            </a:r>
            <a:r>
              <a:rPr lang="en-US" kern="100" dirty="0" smtClean="0">
                <a:latin typeface="Calibri" panose="020F0502020204030204" pitchFamily="34" charset="0"/>
                <a:ea typeface="Calibri" panose="020F0502020204030204" pitchFamily="34" charset="0"/>
                <a:cs typeface="Times New Roman" panose="02020603050405020304" pitchFamily="18" charset="0"/>
              </a:rPr>
              <a:t> Person Set A forms either are just using the vowel from the Stem.</a:t>
            </a:r>
          </a:p>
          <a:p>
            <a:pPr marL="342900" lvl="0" indent="-342900">
              <a:lnSpc>
                <a:spcPct val="107000"/>
              </a:lnSpc>
              <a:spcBef>
                <a:spcPts val="0"/>
              </a:spcBef>
              <a:spcAft>
                <a:spcPts val="800"/>
              </a:spcAft>
              <a:tabLst>
                <a:tab pos="457200" algn="l"/>
              </a:tabLst>
            </a:pPr>
            <a:r>
              <a:rPr lang="en-US" kern="100" dirty="0" smtClean="0">
                <a:latin typeface="Calibri" panose="020F0502020204030204" pitchFamily="34" charset="0"/>
                <a:ea typeface="Calibri" panose="020F0502020204030204" pitchFamily="34" charset="0"/>
                <a:cs typeface="Times New Roman" panose="02020603050405020304" pitchFamily="18" charset="0"/>
              </a:rPr>
              <a:t>The Suffix of PRC and IMM/COM can stay for all conjugation changes in that set.</a:t>
            </a: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Bef>
                <a:spcPts val="0"/>
              </a:spcBef>
              <a:spcAft>
                <a:spcPts val="800"/>
              </a:spcAft>
              <a:buNone/>
              <a:tabLst>
                <a:tab pos="457200" algn="l"/>
              </a:tabLst>
            </a:pPr>
            <a:endParaRPr lang="en-US" sz="2800" kern="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820915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3" name="Content Placeholder 2">
            <a:extLst>
              <a:ext uri="{FF2B5EF4-FFF2-40B4-BE49-F238E27FC236}">
                <a16:creationId xmlns:a16="http://schemas.microsoft.com/office/drawing/2014/main" id="{51BFF090-4261-6CC9-1406-7F28A96563A5}"/>
              </a:ext>
            </a:extLst>
          </p:cNvPr>
          <p:cNvSpPr>
            <a:spLocks noGrp="1"/>
          </p:cNvSpPr>
          <p:nvPr>
            <p:ph idx="1"/>
          </p:nvPr>
        </p:nvSpPr>
        <p:spPr>
          <a:xfrm>
            <a:off x="746449" y="1884784"/>
            <a:ext cx="11000791" cy="4702628"/>
          </a:xfrm>
        </p:spPr>
        <p:txBody>
          <a:bodyPr>
            <a:normAutofit lnSpcReduction="10000"/>
          </a:bodyPr>
          <a:lstStyle/>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Now that we have our Entry from the CED</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And we </a:t>
            </a:r>
            <a:r>
              <a:rPr lang="en-US" kern="100" dirty="0" smtClean="0">
                <a:latin typeface="Calibri" panose="020F0502020204030204" pitchFamily="34" charset="0"/>
                <a:ea typeface="Calibri" panose="020F0502020204030204" pitchFamily="34" charset="0"/>
                <a:cs typeface="Times New Roman" panose="02020603050405020304" pitchFamily="18" charset="0"/>
              </a:rPr>
              <a:t>separated the Stems </a:t>
            </a:r>
            <a:r>
              <a:rPr lang="en-US" kern="100" dirty="0">
                <a:latin typeface="Calibri" panose="020F0502020204030204" pitchFamily="34" charset="0"/>
                <a:ea typeface="Calibri" panose="020F0502020204030204" pitchFamily="34" charset="0"/>
                <a:cs typeface="Times New Roman" panose="02020603050405020304" pitchFamily="18" charset="0"/>
              </a:rPr>
              <a:t>and Affixes</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Let’s place them on a conjugation chart</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In the </a:t>
            </a:r>
            <a:r>
              <a:rPr lang="en-US" kern="100" dirty="0" smtClean="0">
                <a:latin typeface="Calibri" panose="020F0502020204030204" pitchFamily="34" charset="0"/>
                <a:ea typeface="Calibri" panose="020F0502020204030204" pitchFamily="34" charset="0"/>
                <a:cs typeface="Times New Roman" panose="02020603050405020304" pitchFamily="18" charset="0"/>
              </a:rPr>
              <a:t>following slide </a:t>
            </a:r>
            <a:r>
              <a:rPr lang="en-US" kern="100" dirty="0">
                <a:latin typeface="Calibri" panose="020F0502020204030204" pitchFamily="34" charset="0"/>
                <a:ea typeface="Calibri" panose="020F0502020204030204" pitchFamily="34" charset="0"/>
                <a:cs typeface="Times New Roman" panose="02020603050405020304" pitchFamily="18" charset="0"/>
              </a:rPr>
              <a:t>you will see a version with just the offerings from the CED</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But in the second slide, using only the rules and conventions shown in this Unit, we were able to build out the rest of the conjugation chart.</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As always, we have only made predictions.  We would need a Speaker to verify these entries.</a:t>
            </a:r>
          </a:p>
          <a:p>
            <a:pPr marL="0" lvl="0" indent="0">
              <a:lnSpc>
                <a:spcPct val="107000"/>
              </a:lnSpc>
              <a:spcBef>
                <a:spcPts val="0"/>
              </a:spcBef>
              <a:spcAft>
                <a:spcPts val="800"/>
              </a:spcAft>
              <a:buNone/>
              <a:tabLst>
                <a:tab pos="457200" algn="l"/>
              </a:tabLst>
            </a:pPr>
            <a:endParaRPr lang="en-US" sz="28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Let’s See We Can Build</a:t>
            </a:r>
          </a:p>
        </p:txBody>
      </p:sp>
    </p:spTree>
    <p:extLst>
      <p:ext uri="{BB962C8B-B14F-4D97-AF65-F5344CB8AC3E}">
        <p14:creationId xmlns:p14="http://schemas.microsoft.com/office/powerpoint/2010/main" val="29377560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AEE0CE7-2E7C-B112-C7B2-D58FEC72BA6D}"/>
              </a:ext>
            </a:extLst>
          </p:cNvPr>
          <p:cNvPicPr>
            <a:picLocks noChangeAspect="1"/>
          </p:cNvPicPr>
          <p:nvPr/>
        </p:nvPicPr>
        <p:blipFill>
          <a:blip r:embed="rId2"/>
          <a:stretch>
            <a:fillRect/>
          </a:stretch>
        </p:blipFill>
        <p:spPr>
          <a:xfrm>
            <a:off x="1716833" y="63483"/>
            <a:ext cx="8724122" cy="6704742"/>
          </a:xfrm>
          <a:prstGeom prst="rect">
            <a:avLst/>
          </a:prstGeom>
        </p:spPr>
      </p:pic>
    </p:spTree>
    <p:extLst>
      <p:ext uri="{BB962C8B-B14F-4D97-AF65-F5344CB8AC3E}">
        <p14:creationId xmlns:p14="http://schemas.microsoft.com/office/powerpoint/2010/main" val="28328388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a:extLst>
              <a:ext uri="{FF2B5EF4-FFF2-40B4-BE49-F238E27FC236}">
                <a16:creationId xmlns:a16="http://schemas.microsoft.com/office/drawing/2014/main" id="{F89FFAFC-B0C0-CE70-C4EC-062358DFD9D0}"/>
              </a:ext>
            </a:extLst>
          </p:cNvPr>
          <p:cNvGraphicFramePr>
            <a:graphicFrameLocks noChangeAspect="1"/>
          </p:cNvGraphicFramePr>
          <p:nvPr>
            <p:extLst>
              <p:ext uri="{D42A27DB-BD31-4B8C-83A1-F6EECF244321}">
                <p14:modId xmlns:p14="http://schemas.microsoft.com/office/powerpoint/2010/main" val="2851566033"/>
              </p:ext>
            </p:extLst>
          </p:nvPr>
        </p:nvGraphicFramePr>
        <p:xfrm>
          <a:off x="1492898" y="126348"/>
          <a:ext cx="9171992" cy="6580758"/>
        </p:xfrm>
        <a:graphic>
          <a:graphicData uri="http://schemas.openxmlformats.org/presentationml/2006/ole">
            <mc:AlternateContent xmlns:mc="http://schemas.openxmlformats.org/markup-compatibility/2006">
              <mc:Choice xmlns:v="urn:schemas-microsoft-com:vml" Requires="v">
                <p:oleObj spid="_x0000_s1031" name="Worksheet" r:id="rId3" imgW="8934584" imgH="6410199" progId="Excel.Sheet.12">
                  <p:embed/>
                </p:oleObj>
              </mc:Choice>
              <mc:Fallback>
                <p:oleObj name="Worksheet" r:id="rId3" imgW="8934584" imgH="6410199" progId="Excel.Sheet.12">
                  <p:embed/>
                  <p:pic>
                    <p:nvPicPr>
                      <p:cNvPr id="0" name=""/>
                      <p:cNvPicPr/>
                      <p:nvPr/>
                    </p:nvPicPr>
                    <p:blipFill>
                      <a:blip r:embed="rId4"/>
                      <a:stretch>
                        <a:fillRect/>
                      </a:stretch>
                    </p:blipFill>
                    <p:spPr>
                      <a:xfrm>
                        <a:off x="1492898" y="126348"/>
                        <a:ext cx="9171992" cy="6580758"/>
                      </a:xfrm>
                      <a:prstGeom prst="rect">
                        <a:avLst/>
                      </a:prstGeom>
                    </p:spPr>
                  </p:pic>
                </p:oleObj>
              </mc:Fallback>
            </mc:AlternateContent>
          </a:graphicData>
        </a:graphic>
      </p:graphicFrame>
    </p:spTree>
    <p:extLst>
      <p:ext uri="{BB962C8B-B14F-4D97-AF65-F5344CB8AC3E}">
        <p14:creationId xmlns:p14="http://schemas.microsoft.com/office/powerpoint/2010/main" val="661304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a:solidFill>
                  <a:srgbClr val="FFFFFF"/>
                </a:solidFill>
              </a:rPr>
              <a:t>Cherokee Verbs – Key Components</a:t>
            </a:r>
          </a:p>
        </p:txBody>
      </p:sp>
      <p:sp>
        <p:nvSpPr>
          <p:cNvPr id="3" name="Content Placeholder 2">
            <a:extLst>
              <a:ext uri="{FF2B5EF4-FFF2-40B4-BE49-F238E27FC236}">
                <a16:creationId xmlns:a16="http://schemas.microsoft.com/office/drawing/2014/main" id="{A6710211-E94A-E1D2-A657-D882EEB6F624}"/>
              </a:ext>
            </a:extLst>
          </p:cNvPr>
          <p:cNvSpPr>
            <a:spLocks noGrp="1"/>
          </p:cNvSpPr>
          <p:nvPr>
            <p:ph idx="1"/>
          </p:nvPr>
        </p:nvSpPr>
        <p:spPr>
          <a:xfrm>
            <a:off x="1434517" y="1821195"/>
            <a:ext cx="9580227" cy="4453770"/>
          </a:xfrm>
        </p:spPr>
        <p:txBody>
          <a:bodyPr vert="horz" lIns="91440" tIns="45720" rIns="91440" bIns="45720" rtlCol="0">
            <a:normAutofit/>
          </a:bodyPr>
          <a:lstStyle/>
          <a:p>
            <a:pPr lvl="1"/>
            <a:r>
              <a:rPr lang="en-US" sz="2800" dirty="0"/>
              <a:t>Transitive Verbs (subject to object)</a:t>
            </a:r>
          </a:p>
          <a:p>
            <a:pPr lvl="2"/>
            <a:r>
              <a:rPr lang="en-US" dirty="0"/>
              <a:t>A Transitive Verb is a verb that transfers the property of the action to an Object.</a:t>
            </a:r>
          </a:p>
          <a:p>
            <a:pPr lvl="2"/>
            <a:r>
              <a:rPr lang="en-US" dirty="0"/>
              <a:t>The Object in a Transitive Verb can be an animate (living), or inanimate (nonliving) entity.</a:t>
            </a:r>
          </a:p>
          <a:p>
            <a:pPr lvl="3"/>
            <a:r>
              <a:rPr lang="en-US" dirty="0"/>
              <a:t>For Example: </a:t>
            </a:r>
            <a:r>
              <a:rPr lang="en-US" dirty="0" err="1"/>
              <a:t>gvsgatlvsga</a:t>
            </a:r>
            <a:r>
              <a:rPr lang="en-US" dirty="0"/>
              <a:t> = “I am hiding it.”</a:t>
            </a:r>
          </a:p>
          <a:p>
            <a:pPr lvl="1"/>
            <a:r>
              <a:rPr lang="en-US" sz="2800" dirty="0"/>
              <a:t>Intransitive Verbs</a:t>
            </a:r>
          </a:p>
          <a:p>
            <a:pPr lvl="2"/>
            <a:r>
              <a:rPr lang="en-US" dirty="0"/>
              <a:t>Intransitive Verbs do not transfer the property of the action to an Object.</a:t>
            </a:r>
          </a:p>
          <a:p>
            <a:pPr lvl="2"/>
            <a:r>
              <a:rPr lang="en-US" dirty="0"/>
              <a:t>The Actor in an Intransitive Verb is simply performing the action.</a:t>
            </a:r>
          </a:p>
          <a:p>
            <a:pPr lvl="3"/>
            <a:r>
              <a:rPr lang="en-US" dirty="0"/>
              <a:t>For Example: </a:t>
            </a:r>
            <a:r>
              <a:rPr lang="en-US" dirty="0" err="1"/>
              <a:t>gadisgatlvsga</a:t>
            </a:r>
            <a:r>
              <a:rPr lang="en-US" dirty="0"/>
              <a:t> = “I am hiding”</a:t>
            </a:r>
          </a:p>
          <a:p>
            <a:pPr lvl="3"/>
            <a:endParaRPr lang="en-US" dirty="0"/>
          </a:p>
          <a:p>
            <a:pPr lvl="2"/>
            <a:endParaRPr lang="en-US" dirty="0"/>
          </a:p>
          <a:p>
            <a:pPr lvl="1"/>
            <a:endParaRPr lang="en-US" sz="2800" dirty="0"/>
          </a:p>
        </p:txBody>
      </p:sp>
    </p:spTree>
    <p:extLst>
      <p:ext uri="{BB962C8B-B14F-4D97-AF65-F5344CB8AC3E}">
        <p14:creationId xmlns:p14="http://schemas.microsoft.com/office/powerpoint/2010/main" val="36104023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ject 3"/>
          <p:cNvPicPr>
            <a:picLocks noChangeAspect="1"/>
          </p:cNvPicPr>
          <p:nvPr/>
        </p:nvPicPr>
        <p:blipFill>
          <a:blip r:embed="rId2"/>
          <a:stretch>
            <a:fillRect/>
          </a:stretch>
        </p:blipFill>
        <p:spPr>
          <a:xfrm>
            <a:off x="1423358" y="86735"/>
            <a:ext cx="8708816" cy="6618325"/>
          </a:xfrm>
          <a:prstGeom prst="rect">
            <a:avLst/>
          </a:prstGeom>
        </p:spPr>
      </p:pic>
    </p:spTree>
    <p:extLst>
      <p:ext uri="{BB962C8B-B14F-4D97-AF65-F5344CB8AC3E}">
        <p14:creationId xmlns:p14="http://schemas.microsoft.com/office/powerpoint/2010/main" val="591547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751161" y="156961"/>
            <a:ext cx="8695427" cy="6548407"/>
          </a:xfrm>
          <a:prstGeom prst="rect">
            <a:avLst/>
          </a:prstGeom>
        </p:spPr>
      </p:pic>
    </p:spTree>
    <p:extLst>
      <p:ext uri="{BB962C8B-B14F-4D97-AF65-F5344CB8AC3E}">
        <p14:creationId xmlns:p14="http://schemas.microsoft.com/office/powerpoint/2010/main" val="5735936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3" name="Content Placeholder 2">
            <a:extLst>
              <a:ext uri="{FF2B5EF4-FFF2-40B4-BE49-F238E27FC236}">
                <a16:creationId xmlns:a16="http://schemas.microsoft.com/office/drawing/2014/main" id="{51BFF090-4261-6CC9-1406-7F28A96563A5}"/>
              </a:ext>
            </a:extLst>
          </p:cNvPr>
          <p:cNvSpPr>
            <a:spLocks noGrp="1"/>
          </p:cNvSpPr>
          <p:nvPr>
            <p:ph idx="1"/>
          </p:nvPr>
        </p:nvSpPr>
        <p:spPr>
          <a:xfrm>
            <a:off x="746449" y="1884784"/>
            <a:ext cx="11000791" cy="4702628"/>
          </a:xfrm>
        </p:spPr>
        <p:txBody>
          <a:bodyPr>
            <a:normAutofit fontScale="92500" lnSpcReduction="20000"/>
          </a:bodyPr>
          <a:lstStyle/>
          <a:p>
            <a:pPr marL="342900" lvl="0" indent="-342900">
              <a:lnSpc>
                <a:spcPct val="107000"/>
              </a:lnSpc>
              <a:spcBef>
                <a:spcPts val="0"/>
              </a:spcBef>
              <a:spcAft>
                <a:spcPts val="800"/>
              </a:spcAft>
              <a:tabLst>
                <a:tab pos="457200" algn="l"/>
              </a:tabLst>
            </a:pPr>
            <a:r>
              <a:rPr lang="en-US" kern="100" dirty="0" smtClean="0">
                <a:latin typeface="Calibri" panose="020F0502020204030204" pitchFamily="34" charset="0"/>
                <a:ea typeface="Calibri" panose="020F0502020204030204" pitchFamily="34" charset="0"/>
                <a:cs typeface="Times New Roman" panose="02020603050405020304" pitchFamily="18" charset="0"/>
              </a:rPr>
              <a:t>Now that we know how to use the CED more effectively, we can make better use of it’s content to find the forms we need for a specific expression.</a:t>
            </a:r>
          </a:p>
          <a:p>
            <a:pPr marL="342900" lvl="0" indent="-342900">
              <a:lnSpc>
                <a:spcPct val="107000"/>
              </a:lnSpc>
              <a:spcBef>
                <a:spcPts val="0"/>
              </a:spcBef>
              <a:spcAft>
                <a:spcPts val="800"/>
              </a:spcAft>
              <a:tabLst>
                <a:tab pos="457200" algn="l"/>
              </a:tabLst>
            </a:pPr>
            <a:r>
              <a:rPr lang="en-US" kern="100" dirty="0" smtClean="0">
                <a:latin typeface="Calibri" panose="020F0502020204030204" pitchFamily="34" charset="0"/>
                <a:ea typeface="Calibri" panose="020F0502020204030204" pitchFamily="34" charset="0"/>
                <a:cs typeface="Times New Roman" panose="02020603050405020304" pitchFamily="18" charset="0"/>
              </a:rPr>
              <a:t>This also allows us to reduce the forms we request from a Speaker, so we only really need to ask the follow questions:</a:t>
            </a:r>
          </a:p>
          <a:p>
            <a:pPr marL="1257300" lvl="2" indent="-342900">
              <a:lnSpc>
                <a:spcPct val="107000"/>
              </a:lnSpc>
              <a:spcBef>
                <a:spcPts val="0"/>
              </a:spcBef>
              <a:spcAft>
                <a:spcPts val="800"/>
              </a:spcAft>
              <a:tabLst>
                <a:tab pos="457200" algn="l"/>
              </a:tabLst>
            </a:pPr>
            <a:r>
              <a:rPr lang="en-US" kern="100" dirty="0" smtClean="0">
                <a:latin typeface="Calibri" panose="020F0502020204030204" pitchFamily="34" charset="0"/>
                <a:ea typeface="Calibri" panose="020F0502020204030204" pitchFamily="34" charset="0"/>
                <a:cs typeface="Times New Roman" panose="02020603050405020304" pitchFamily="18" charset="0"/>
              </a:rPr>
              <a:t>How do I say “I am doing _____ right now” = PRC Stem</a:t>
            </a:r>
          </a:p>
          <a:p>
            <a:pPr marL="1257300" lvl="2" indent="-342900">
              <a:lnSpc>
                <a:spcPct val="107000"/>
              </a:lnSpc>
              <a:spcBef>
                <a:spcPts val="0"/>
              </a:spcBef>
              <a:spcAft>
                <a:spcPts val="800"/>
              </a:spcAft>
              <a:tabLst>
                <a:tab pos="457200" algn="l"/>
              </a:tabLst>
            </a:pPr>
            <a:r>
              <a:rPr lang="en-US" kern="100" dirty="0" smtClean="0">
                <a:latin typeface="Calibri" panose="020F0502020204030204" pitchFamily="34" charset="0"/>
                <a:ea typeface="Calibri" panose="020F0502020204030204" pitchFamily="34" charset="0"/>
                <a:cs typeface="Times New Roman" panose="02020603050405020304" pitchFamily="18" charset="0"/>
              </a:rPr>
              <a:t>How do I say “He or She is doing _____ right now” = PRC Stem</a:t>
            </a:r>
          </a:p>
          <a:p>
            <a:pPr marL="1257300" lvl="2" indent="-342900">
              <a:lnSpc>
                <a:spcPct val="107000"/>
              </a:lnSpc>
              <a:spcBef>
                <a:spcPts val="0"/>
              </a:spcBef>
              <a:spcAft>
                <a:spcPts val="800"/>
              </a:spcAft>
              <a:tabLst>
                <a:tab pos="457200" algn="l"/>
              </a:tabLst>
            </a:pPr>
            <a:r>
              <a:rPr lang="en-US" kern="100" dirty="0" smtClean="0">
                <a:latin typeface="Calibri" panose="020F0502020204030204" pitchFamily="34" charset="0"/>
                <a:ea typeface="Calibri" panose="020F0502020204030204" pitchFamily="34" charset="0"/>
                <a:cs typeface="Times New Roman" panose="02020603050405020304" pitchFamily="18" charset="0"/>
              </a:rPr>
              <a:t>How do I say “He or She did _____ in the past” = Completive Stem</a:t>
            </a:r>
          </a:p>
          <a:p>
            <a:pPr marL="1257300" lvl="2" indent="-342900">
              <a:lnSpc>
                <a:spcPct val="107000"/>
              </a:lnSpc>
              <a:spcBef>
                <a:spcPts val="0"/>
              </a:spcBef>
              <a:spcAft>
                <a:spcPts val="800"/>
              </a:spcAft>
              <a:tabLst>
                <a:tab pos="457200" algn="l"/>
              </a:tabLst>
            </a:pPr>
            <a:r>
              <a:rPr lang="en-US" kern="100" dirty="0" smtClean="0">
                <a:latin typeface="Calibri" panose="020F0502020204030204" pitchFamily="34" charset="0"/>
                <a:ea typeface="Calibri" panose="020F0502020204030204" pitchFamily="34" charset="0"/>
                <a:cs typeface="Times New Roman" panose="02020603050405020304" pitchFamily="18" charset="0"/>
              </a:rPr>
              <a:t>How do I say “He or She does _____ regularly” = </a:t>
            </a:r>
            <a:r>
              <a:rPr lang="en-US" kern="100" dirty="0" err="1" smtClean="0">
                <a:latin typeface="Calibri" panose="020F0502020204030204" pitchFamily="34" charset="0"/>
                <a:ea typeface="Calibri" panose="020F0502020204030204" pitchFamily="34" charset="0"/>
                <a:cs typeface="Times New Roman" panose="02020603050405020304" pitchFamily="18" charset="0"/>
              </a:rPr>
              <a:t>Incompletive</a:t>
            </a:r>
            <a:r>
              <a:rPr lang="en-US" kern="100" dirty="0" smtClean="0">
                <a:latin typeface="Calibri" panose="020F0502020204030204" pitchFamily="34" charset="0"/>
                <a:ea typeface="Calibri" panose="020F0502020204030204" pitchFamily="34" charset="0"/>
                <a:cs typeface="Times New Roman" panose="02020603050405020304" pitchFamily="18" charset="0"/>
              </a:rPr>
              <a:t> Stem</a:t>
            </a:r>
          </a:p>
          <a:p>
            <a:pPr marL="1257300" lvl="2" indent="-342900">
              <a:lnSpc>
                <a:spcPct val="107000"/>
              </a:lnSpc>
              <a:spcBef>
                <a:spcPts val="0"/>
              </a:spcBef>
              <a:spcAft>
                <a:spcPts val="800"/>
              </a:spcAft>
              <a:tabLst>
                <a:tab pos="457200" algn="l"/>
              </a:tabLst>
            </a:pPr>
            <a:r>
              <a:rPr lang="en-US" kern="100" dirty="0" smtClean="0">
                <a:latin typeface="Calibri" panose="020F0502020204030204" pitchFamily="34" charset="0"/>
                <a:ea typeface="Calibri" panose="020F0502020204030204" pitchFamily="34" charset="0"/>
                <a:cs typeface="Times New Roman" panose="02020603050405020304" pitchFamily="18" charset="0"/>
              </a:rPr>
              <a:t>How do I say “You do _____ now” = Immediate Stem</a:t>
            </a:r>
          </a:p>
          <a:p>
            <a:pPr marL="1257300" lvl="2" indent="-342900">
              <a:lnSpc>
                <a:spcPct val="107000"/>
              </a:lnSpc>
              <a:spcBef>
                <a:spcPts val="0"/>
              </a:spcBef>
              <a:spcAft>
                <a:spcPts val="800"/>
              </a:spcAft>
              <a:tabLst>
                <a:tab pos="457200" algn="l"/>
              </a:tabLst>
            </a:pPr>
            <a:r>
              <a:rPr lang="en-US" kern="100" dirty="0" smtClean="0">
                <a:latin typeface="Calibri" panose="020F0502020204030204" pitchFamily="34" charset="0"/>
                <a:ea typeface="Calibri" panose="020F0502020204030204" pitchFamily="34" charset="0"/>
                <a:cs typeface="Times New Roman" panose="02020603050405020304" pitchFamily="18" charset="0"/>
              </a:rPr>
              <a:t>How do I say “He or she wants to do _____” = Infinitive Stem</a:t>
            </a:r>
          </a:p>
          <a:p>
            <a:pPr marL="342900" indent="-342900">
              <a:lnSpc>
                <a:spcPct val="107000"/>
              </a:lnSpc>
              <a:spcBef>
                <a:spcPts val="0"/>
              </a:spcBef>
              <a:spcAft>
                <a:spcPts val="800"/>
              </a:spcAft>
              <a:tabLst>
                <a:tab pos="457200" algn="l"/>
              </a:tabLst>
            </a:pPr>
            <a:r>
              <a:rPr lang="en-US" kern="100" dirty="0" smtClean="0">
                <a:latin typeface="Calibri" panose="020F0502020204030204" pitchFamily="34" charset="0"/>
                <a:ea typeface="Calibri" panose="020F0502020204030204" pitchFamily="34" charset="0"/>
                <a:cs typeface="Times New Roman" panose="02020603050405020304" pitchFamily="18" charset="0"/>
              </a:rPr>
              <a:t>But wait! There are a bunch of other verb forms that I keep hearing about right!?</a:t>
            </a:r>
          </a:p>
          <a:p>
            <a:pPr marL="342900" lvl="0" indent="-342900">
              <a:lnSpc>
                <a:spcPct val="107000"/>
              </a:lnSpc>
              <a:spcBef>
                <a:spcPts val="0"/>
              </a:spcBef>
              <a:spcAft>
                <a:spcPts val="800"/>
              </a:spcAft>
              <a:tabLst>
                <a:tab pos="457200" algn="l"/>
              </a:tabLst>
            </a:pP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Bef>
                <a:spcPts val="0"/>
              </a:spcBef>
              <a:spcAft>
                <a:spcPts val="800"/>
              </a:spcAft>
              <a:buNone/>
              <a:tabLst>
                <a:tab pos="457200" algn="l"/>
              </a:tabLst>
            </a:pPr>
            <a:endParaRPr lang="en-US" sz="28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smtClean="0">
                <a:solidFill>
                  <a:srgbClr val="FFFFFF"/>
                </a:solidFill>
              </a:rPr>
              <a:t>So, now what?</a:t>
            </a:r>
            <a:endParaRPr lang="en-US" sz="3200" dirty="0">
              <a:solidFill>
                <a:srgbClr val="FFFFFF"/>
              </a:solidFill>
            </a:endParaRPr>
          </a:p>
        </p:txBody>
      </p:sp>
    </p:spTree>
    <p:extLst>
      <p:ext uri="{BB962C8B-B14F-4D97-AF65-F5344CB8AC3E}">
        <p14:creationId xmlns:p14="http://schemas.microsoft.com/office/powerpoint/2010/main" val="30897114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3" name="Content Placeholder 2">
            <a:extLst>
              <a:ext uri="{FF2B5EF4-FFF2-40B4-BE49-F238E27FC236}">
                <a16:creationId xmlns:a16="http://schemas.microsoft.com/office/drawing/2014/main" id="{51BFF090-4261-6CC9-1406-7F28A96563A5}"/>
              </a:ext>
            </a:extLst>
          </p:cNvPr>
          <p:cNvSpPr>
            <a:spLocks noGrp="1"/>
          </p:cNvSpPr>
          <p:nvPr>
            <p:ph idx="1"/>
          </p:nvPr>
        </p:nvSpPr>
        <p:spPr>
          <a:xfrm>
            <a:off x="746449" y="1884784"/>
            <a:ext cx="11000791" cy="4702628"/>
          </a:xfrm>
        </p:spPr>
        <p:txBody>
          <a:bodyPr>
            <a:normAutofit lnSpcReduction="10000"/>
          </a:bodyPr>
          <a:lstStyle/>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Cherokee Language considers those involved in the conversation (the speaker and the </a:t>
            </a:r>
            <a:r>
              <a:rPr lang="en-US" kern="100" dirty="0" smtClean="0">
                <a:latin typeface="Calibri" panose="020F0502020204030204" pitchFamily="34" charset="0"/>
                <a:ea typeface="Calibri" panose="020F0502020204030204" pitchFamily="34" charset="0"/>
                <a:cs typeface="Times New Roman" panose="02020603050405020304" pitchFamily="18" charset="0"/>
              </a:rPr>
              <a:t>person(s) </a:t>
            </a:r>
            <a:r>
              <a:rPr lang="en-US" kern="100" dirty="0">
                <a:latin typeface="Calibri" panose="020F0502020204030204" pitchFamily="34" charset="0"/>
                <a:ea typeface="Calibri" panose="020F0502020204030204" pitchFamily="34" charset="0"/>
                <a:cs typeface="Times New Roman" panose="02020603050405020304" pitchFamily="18" charset="0"/>
              </a:rPr>
              <a:t>they are speaking to) to be “Local”</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All 3</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rd</a:t>
            </a:r>
            <a:r>
              <a:rPr lang="en-US" kern="100" dirty="0">
                <a:latin typeface="Calibri" panose="020F0502020204030204" pitchFamily="34" charset="0"/>
                <a:ea typeface="Calibri" panose="020F0502020204030204" pitchFamily="34" charset="0"/>
                <a:cs typeface="Times New Roman" panose="02020603050405020304" pitchFamily="18" charset="0"/>
              </a:rPr>
              <a:t> Persons are considered Non-Local</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All Local Subjects of a verb will be indicated in the Pronominal</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This means that if we have multiple subjects that are local, we need an additional set of Pronouns.</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These are called Combined Local Pronominals</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We also need a new set of </a:t>
            </a:r>
            <a:r>
              <a:rPr lang="en-US" kern="100" dirty="0" err="1">
                <a:latin typeface="Calibri" panose="020F0502020204030204" pitchFamily="34" charset="0"/>
                <a:ea typeface="Calibri" panose="020F0502020204030204" pitchFamily="34" charset="0"/>
                <a:cs typeface="Times New Roman" panose="02020603050405020304" pitchFamily="18" charset="0"/>
              </a:rPr>
              <a:t>Pronominals</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dirty="0" smtClean="0">
                <a:latin typeface="Calibri" panose="020F0502020204030204" pitchFamily="34" charset="0"/>
                <a:ea typeface="Calibri" panose="020F0502020204030204" pitchFamily="34" charset="0"/>
                <a:cs typeface="Times New Roman" panose="02020603050405020304" pitchFamily="18" charset="0"/>
              </a:rPr>
              <a:t>if </a:t>
            </a:r>
            <a:r>
              <a:rPr lang="en-US" kern="100" dirty="0">
                <a:latin typeface="Calibri" panose="020F0502020204030204" pitchFamily="34" charset="0"/>
                <a:ea typeface="Calibri" panose="020F0502020204030204" pitchFamily="34" charset="0"/>
                <a:cs typeface="Times New Roman" panose="02020603050405020304" pitchFamily="18" charset="0"/>
              </a:rPr>
              <a:t>the Subjects is 3</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rd</a:t>
            </a:r>
            <a:r>
              <a:rPr lang="en-US" kern="100" dirty="0">
                <a:latin typeface="Calibri" panose="020F0502020204030204" pitchFamily="34" charset="0"/>
                <a:ea typeface="Calibri" panose="020F0502020204030204" pitchFamily="34" charset="0"/>
                <a:cs typeface="Times New Roman" panose="02020603050405020304" pitchFamily="18" charset="0"/>
              </a:rPr>
              <a:t> Person non-singular performing the action to a Local object.</a:t>
            </a:r>
          </a:p>
          <a:p>
            <a:pPr marL="0" lvl="0" indent="0">
              <a:lnSpc>
                <a:spcPct val="107000"/>
              </a:lnSpc>
              <a:spcBef>
                <a:spcPts val="0"/>
              </a:spcBef>
              <a:spcAft>
                <a:spcPts val="800"/>
              </a:spcAft>
              <a:buNone/>
              <a:tabLst>
                <a:tab pos="457200" algn="l"/>
              </a:tabLst>
            </a:pPr>
            <a:endParaRPr lang="en-US" sz="28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More Pronominals! – Combined Local Pronominals</a:t>
            </a:r>
          </a:p>
        </p:txBody>
      </p:sp>
    </p:spTree>
    <p:extLst>
      <p:ext uri="{BB962C8B-B14F-4D97-AF65-F5344CB8AC3E}">
        <p14:creationId xmlns:p14="http://schemas.microsoft.com/office/powerpoint/2010/main" val="32693964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3" name="Content Placeholder 2">
            <a:extLst>
              <a:ext uri="{FF2B5EF4-FFF2-40B4-BE49-F238E27FC236}">
                <a16:creationId xmlns:a16="http://schemas.microsoft.com/office/drawing/2014/main" id="{51BFF090-4261-6CC9-1406-7F28A96563A5}"/>
              </a:ext>
            </a:extLst>
          </p:cNvPr>
          <p:cNvSpPr>
            <a:spLocks noGrp="1"/>
          </p:cNvSpPr>
          <p:nvPr>
            <p:ph idx="1"/>
          </p:nvPr>
        </p:nvSpPr>
        <p:spPr>
          <a:xfrm>
            <a:off x="746449" y="1884784"/>
            <a:ext cx="11000791" cy="4702628"/>
          </a:xfrm>
        </p:spPr>
        <p:txBody>
          <a:bodyPr>
            <a:normAutofit/>
          </a:bodyPr>
          <a:lstStyle/>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The standard stative verb will use a Set B pronoun.</a:t>
            </a:r>
          </a:p>
          <a:p>
            <a:pPr marL="342900" lvl="0" indent="-342900">
              <a:lnSpc>
                <a:spcPct val="107000"/>
              </a:lnSpc>
              <a:spcBef>
                <a:spcPts val="0"/>
              </a:spcBef>
              <a:spcAft>
                <a:spcPts val="800"/>
              </a:spcAft>
              <a:tabLst>
                <a:tab pos="457200" algn="l"/>
              </a:tabLst>
            </a:pPr>
            <a:r>
              <a:rPr lang="chr-Cher-US" kern="100" dirty="0">
                <a:latin typeface="Calibri" panose="020F0502020204030204" pitchFamily="34" charset="0"/>
                <a:ea typeface="Calibri" panose="020F0502020204030204" pitchFamily="34" charset="0"/>
                <a:cs typeface="Times New Roman" panose="02020603050405020304" pitchFamily="18" charset="0"/>
              </a:rPr>
              <a:t>ᎠᎩᏲᏏ</a:t>
            </a:r>
            <a:r>
              <a:rPr lang="en-US" kern="100" dirty="0">
                <a:latin typeface="Calibri" panose="020F0502020204030204" pitchFamily="34" charset="0"/>
                <a:ea typeface="Calibri" panose="020F0502020204030204" pitchFamily="34" charset="0"/>
                <a:cs typeface="Times New Roman" panose="02020603050405020304" pitchFamily="18" charset="0"/>
              </a:rPr>
              <a:t> = I am hungry</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Another way to think of this is “hunger his happening to me”</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If the subject is non-Singular 3</a:t>
            </a:r>
            <a:r>
              <a:rPr lang="en-US" kern="100" baseline="30000" dirty="0">
                <a:latin typeface="Calibri" panose="020F0502020204030204" pitchFamily="34" charset="0"/>
                <a:ea typeface="Calibri" panose="020F0502020204030204" pitchFamily="34" charset="0"/>
                <a:cs typeface="Times New Roman" panose="02020603050405020304" pitchFamily="18" charset="0"/>
              </a:rPr>
              <a:t>rd</a:t>
            </a:r>
            <a:r>
              <a:rPr lang="en-US" kern="100" dirty="0">
                <a:latin typeface="Calibri" panose="020F0502020204030204" pitchFamily="34" charset="0"/>
                <a:ea typeface="Calibri" panose="020F0502020204030204" pitchFamily="34" charset="0"/>
                <a:cs typeface="Times New Roman" panose="02020603050405020304" pitchFamily="18" charset="0"/>
              </a:rPr>
              <a:t> Person, and relevant to the conversation, you may use a different set of pronouns shown in the next slide.</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These pronouns are best used when the subjects are known, and the action is specific enough to benefit from clarification</a:t>
            </a:r>
          </a:p>
          <a:p>
            <a:pPr marL="0" lvl="0" indent="0">
              <a:lnSpc>
                <a:spcPct val="107000"/>
              </a:lnSpc>
              <a:spcBef>
                <a:spcPts val="0"/>
              </a:spcBef>
              <a:spcAft>
                <a:spcPts val="800"/>
              </a:spcAft>
              <a:buNone/>
              <a:tabLst>
                <a:tab pos="457200" algn="l"/>
              </a:tabLst>
            </a:pPr>
            <a:endParaRPr lang="en-US" sz="28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Non-Singular Subject to Local Objects</a:t>
            </a:r>
          </a:p>
        </p:txBody>
      </p:sp>
    </p:spTree>
    <p:extLst>
      <p:ext uri="{BB962C8B-B14F-4D97-AF65-F5344CB8AC3E}">
        <p14:creationId xmlns:p14="http://schemas.microsoft.com/office/powerpoint/2010/main" val="8376019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1E5539EC-8CB8-002F-68C6-678840282659}"/>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25" name="Rectangle 24">
              <a:extLst>
                <a:ext uri="{FF2B5EF4-FFF2-40B4-BE49-F238E27FC236}">
                  <a16:creationId xmlns:a16="http://schemas.microsoft.com/office/drawing/2014/main" id="{6C5D55A6-9EFD-CDA3-20CC-A99812CE1AB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A5B6E73B-6DFD-AE6C-1628-DF8DC30085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10E00FC4-DDBC-F424-CF71-73AF7A284A6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Non-Singular Subject to Local Objects</a:t>
            </a:r>
          </a:p>
        </p:txBody>
      </p:sp>
      <p:graphicFrame>
        <p:nvGraphicFramePr>
          <p:cNvPr id="12" name="Content Placeholder 11">
            <a:extLst>
              <a:ext uri="{FF2B5EF4-FFF2-40B4-BE49-F238E27FC236}">
                <a16:creationId xmlns:a16="http://schemas.microsoft.com/office/drawing/2014/main" id="{241C1DDB-649B-19D1-BA99-EE58D341B2AD}"/>
              </a:ext>
            </a:extLst>
          </p:cNvPr>
          <p:cNvGraphicFramePr>
            <a:graphicFrameLocks noGrp="1"/>
          </p:cNvGraphicFramePr>
          <p:nvPr>
            <p:ph idx="1"/>
            <p:extLst>
              <p:ext uri="{D42A27DB-BD31-4B8C-83A1-F6EECF244321}">
                <p14:modId xmlns:p14="http://schemas.microsoft.com/office/powerpoint/2010/main" val="3260327015"/>
              </p:ext>
            </p:extLst>
          </p:nvPr>
        </p:nvGraphicFramePr>
        <p:xfrm>
          <a:off x="1231641" y="1716833"/>
          <a:ext cx="9703837" cy="4839320"/>
        </p:xfrm>
        <a:graphic>
          <a:graphicData uri="http://schemas.openxmlformats.org/drawingml/2006/table">
            <a:tbl>
              <a:tblPr firstRow="1" bandRow="1">
                <a:tableStyleId>{5C22544A-7EE6-4342-B048-85BDC9FD1C3A}</a:tableStyleId>
              </a:tblPr>
              <a:tblGrid>
                <a:gridCol w="6141530">
                  <a:extLst>
                    <a:ext uri="{9D8B030D-6E8A-4147-A177-3AD203B41FA5}">
                      <a16:colId xmlns:a16="http://schemas.microsoft.com/office/drawing/2014/main" val="2842486882"/>
                    </a:ext>
                  </a:extLst>
                </a:gridCol>
                <a:gridCol w="3562307">
                  <a:extLst>
                    <a:ext uri="{9D8B030D-6E8A-4147-A177-3AD203B41FA5}">
                      <a16:colId xmlns:a16="http://schemas.microsoft.com/office/drawing/2014/main" val="3514385441"/>
                    </a:ext>
                  </a:extLst>
                </a:gridCol>
              </a:tblGrid>
              <a:tr h="483932">
                <a:tc>
                  <a:txBody>
                    <a:bodyPr/>
                    <a:lstStyle/>
                    <a:p>
                      <a:pPr algn="ctr" fontAlgn="ctr"/>
                      <a:r>
                        <a:rPr lang="en-US" sz="2000" u="none" strike="noStrike" dirty="0">
                          <a:effectLst/>
                        </a:rPr>
                        <a:t>Subject(s)-Object(s)</a:t>
                      </a:r>
                      <a:endParaRPr lang="en-US" sz="2000" b="0" i="0" u="none" strike="noStrike" dirty="0">
                        <a:solidFill>
                          <a:srgbClr val="FFFFFF"/>
                        </a:solidFill>
                        <a:effectLst/>
                        <a:latin typeface="Calibri" panose="020F0502020204030204" pitchFamily="34" charset="0"/>
                      </a:endParaRPr>
                    </a:p>
                  </a:txBody>
                  <a:tcPr marL="16920" marR="16920" marT="16920" marB="0" anchor="ctr"/>
                </a:tc>
                <a:tc>
                  <a:txBody>
                    <a:bodyPr/>
                    <a:lstStyle/>
                    <a:p>
                      <a:pPr algn="ctr" fontAlgn="ctr"/>
                      <a:r>
                        <a:rPr lang="en-US" sz="2000" u="none" strike="noStrike">
                          <a:effectLst/>
                        </a:rPr>
                        <a:t>Pronominal</a:t>
                      </a:r>
                      <a:endParaRPr lang="en-US" sz="2000" b="0" i="0" u="none" strike="noStrike">
                        <a:solidFill>
                          <a:srgbClr val="FFFFFF"/>
                        </a:solidFill>
                        <a:effectLst/>
                        <a:latin typeface="Calibri" panose="020F0502020204030204" pitchFamily="34" charset="0"/>
                      </a:endParaRPr>
                    </a:p>
                  </a:txBody>
                  <a:tcPr marL="16920" marR="16920" marT="16920" marB="0" anchor="ctr"/>
                </a:tc>
                <a:extLst>
                  <a:ext uri="{0D108BD9-81ED-4DB2-BD59-A6C34878D82A}">
                    <a16:rowId xmlns:a16="http://schemas.microsoft.com/office/drawing/2014/main" val="1584967819"/>
                  </a:ext>
                </a:extLst>
              </a:tr>
              <a:tr h="483932">
                <a:tc>
                  <a:txBody>
                    <a:bodyPr/>
                    <a:lstStyle/>
                    <a:p>
                      <a:pPr algn="l" fontAlgn="ctr"/>
                      <a:r>
                        <a:rPr lang="en-US" sz="2000" u="none" strike="noStrike" dirty="0">
                          <a:effectLst/>
                        </a:rPr>
                        <a:t>They to Me</a:t>
                      </a:r>
                      <a:endParaRPr lang="en-US" sz="2000" b="0" i="0" u="none" strike="noStrike" dirty="0">
                        <a:solidFill>
                          <a:srgbClr val="000000"/>
                        </a:solidFill>
                        <a:effectLst/>
                        <a:latin typeface="Calibri" panose="020F0502020204030204" pitchFamily="34" charset="0"/>
                      </a:endParaRPr>
                    </a:p>
                  </a:txBody>
                  <a:tcPr marL="16920" marR="16920" marT="16920" marB="0" anchor="ctr"/>
                </a:tc>
                <a:tc>
                  <a:txBody>
                    <a:bodyPr/>
                    <a:lstStyle/>
                    <a:p>
                      <a:pPr algn="l" fontAlgn="ctr"/>
                      <a:r>
                        <a:rPr lang="en-US" sz="2000" u="none" strike="noStrike">
                          <a:effectLst/>
                        </a:rPr>
                        <a:t>gvgi-</a:t>
                      </a:r>
                      <a:endParaRPr lang="en-US" sz="2000" b="0" i="0" u="none" strike="noStrike">
                        <a:solidFill>
                          <a:srgbClr val="000000"/>
                        </a:solidFill>
                        <a:effectLst/>
                        <a:latin typeface="Calibri" panose="020F0502020204030204" pitchFamily="34" charset="0"/>
                      </a:endParaRPr>
                    </a:p>
                  </a:txBody>
                  <a:tcPr marL="16920" marR="16920" marT="16920" marB="0" anchor="ctr"/>
                </a:tc>
                <a:extLst>
                  <a:ext uri="{0D108BD9-81ED-4DB2-BD59-A6C34878D82A}">
                    <a16:rowId xmlns:a16="http://schemas.microsoft.com/office/drawing/2014/main" val="2264843463"/>
                  </a:ext>
                </a:extLst>
              </a:tr>
              <a:tr h="483932">
                <a:tc>
                  <a:txBody>
                    <a:bodyPr/>
                    <a:lstStyle/>
                    <a:p>
                      <a:pPr algn="l" fontAlgn="b"/>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16920" marR="16920" marT="16920" marB="0" anchor="b"/>
                </a:tc>
                <a:tc>
                  <a:txBody>
                    <a:bodyPr/>
                    <a:lstStyle/>
                    <a:p>
                      <a:pPr algn="l" fontAlgn="b"/>
                      <a:r>
                        <a:rPr lang="en-US" sz="2000" u="none" strike="noStrike">
                          <a:effectLst/>
                        </a:rPr>
                        <a:t>gvgw-</a:t>
                      </a:r>
                      <a:endParaRPr lang="en-US" sz="2000" b="0" i="0" u="none" strike="noStrike">
                        <a:solidFill>
                          <a:srgbClr val="000000"/>
                        </a:solidFill>
                        <a:effectLst/>
                        <a:latin typeface="Calibri" panose="020F0502020204030204" pitchFamily="34" charset="0"/>
                      </a:endParaRPr>
                    </a:p>
                  </a:txBody>
                  <a:tcPr marL="16920" marR="16920" marT="16920" marB="0" anchor="b"/>
                </a:tc>
                <a:extLst>
                  <a:ext uri="{0D108BD9-81ED-4DB2-BD59-A6C34878D82A}">
                    <a16:rowId xmlns:a16="http://schemas.microsoft.com/office/drawing/2014/main" val="2645825336"/>
                  </a:ext>
                </a:extLst>
              </a:tr>
              <a:tr h="483932">
                <a:tc>
                  <a:txBody>
                    <a:bodyPr/>
                    <a:lstStyle/>
                    <a:p>
                      <a:pPr algn="l" fontAlgn="ctr"/>
                      <a:r>
                        <a:rPr lang="en-US" sz="2000" u="none" strike="noStrike" dirty="0">
                          <a:effectLst/>
                        </a:rPr>
                        <a:t>They to you and me</a:t>
                      </a:r>
                      <a:endParaRPr lang="en-US" sz="2000" b="0" i="0" u="none" strike="noStrike" dirty="0">
                        <a:solidFill>
                          <a:srgbClr val="000000"/>
                        </a:solidFill>
                        <a:effectLst/>
                        <a:latin typeface="Calibri" panose="020F0502020204030204" pitchFamily="34" charset="0"/>
                      </a:endParaRPr>
                    </a:p>
                  </a:txBody>
                  <a:tcPr marL="16920" marR="16920" marT="16920" marB="0" anchor="ctr"/>
                </a:tc>
                <a:tc>
                  <a:txBody>
                    <a:bodyPr/>
                    <a:lstStyle/>
                    <a:p>
                      <a:pPr algn="l" fontAlgn="ctr"/>
                      <a:r>
                        <a:rPr lang="en-US" sz="2000" u="none" strike="noStrike">
                          <a:effectLst/>
                        </a:rPr>
                        <a:t>gegini-</a:t>
                      </a:r>
                      <a:endParaRPr lang="en-US" sz="2000" b="0" i="0" u="none" strike="noStrike">
                        <a:solidFill>
                          <a:srgbClr val="000000"/>
                        </a:solidFill>
                        <a:effectLst/>
                        <a:latin typeface="Calibri" panose="020F0502020204030204" pitchFamily="34" charset="0"/>
                      </a:endParaRPr>
                    </a:p>
                  </a:txBody>
                  <a:tcPr marL="16920" marR="16920" marT="16920" marB="0" anchor="ctr"/>
                </a:tc>
                <a:extLst>
                  <a:ext uri="{0D108BD9-81ED-4DB2-BD59-A6C34878D82A}">
                    <a16:rowId xmlns:a16="http://schemas.microsoft.com/office/drawing/2014/main" val="844665253"/>
                  </a:ext>
                </a:extLst>
              </a:tr>
              <a:tr h="483932">
                <a:tc>
                  <a:txBody>
                    <a:bodyPr/>
                    <a:lstStyle/>
                    <a:p>
                      <a:pPr algn="l" fontAlgn="ctr"/>
                      <a:r>
                        <a:rPr lang="en-US" sz="2000" u="none" strike="noStrike" dirty="0">
                          <a:effectLst/>
                        </a:rPr>
                        <a:t>They to all of us</a:t>
                      </a:r>
                      <a:endParaRPr lang="en-US" sz="2000" b="0" i="0" u="none" strike="noStrike" dirty="0">
                        <a:solidFill>
                          <a:srgbClr val="000000"/>
                        </a:solidFill>
                        <a:effectLst/>
                        <a:latin typeface="Calibri" panose="020F0502020204030204" pitchFamily="34" charset="0"/>
                      </a:endParaRPr>
                    </a:p>
                  </a:txBody>
                  <a:tcPr marL="16920" marR="16920" marT="16920" marB="0" anchor="ctr"/>
                </a:tc>
                <a:tc>
                  <a:txBody>
                    <a:bodyPr/>
                    <a:lstStyle/>
                    <a:p>
                      <a:pPr algn="l" fontAlgn="ctr"/>
                      <a:r>
                        <a:rPr lang="en-US" sz="2000" u="none" strike="noStrike">
                          <a:effectLst/>
                        </a:rPr>
                        <a:t>gegi-</a:t>
                      </a:r>
                      <a:endParaRPr lang="en-US" sz="2000" b="0" i="0" u="none" strike="noStrike">
                        <a:solidFill>
                          <a:srgbClr val="000000"/>
                        </a:solidFill>
                        <a:effectLst/>
                        <a:latin typeface="Calibri" panose="020F0502020204030204" pitchFamily="34" charset="0"/>
                      </a:endParaRPr>
                    </a:p>
                  </a:txBody>
                  <a:tcPr marL="16920" marR="16920" marT="16920" marB="0" anchor="ctr"/>
                </a:tc>
                <a:extLst>
                  <a:ext uri="{0D108BD9-81ED-4DB2-BD59-A6C34878D82A}">
                    <a16:rowId xmlns:a16="http://schemas.microsoft.com/office/drawing/2014/main" val="3345556569"/>
                  </a:ext>
                </a:extLst>
              </a:tr>
              <a:tr h="483932">
                <a:tc>
                  <a:txBody>
                    <a:bodyPr/>
                    <a:lstStyle/>
                    <a:p>
                      <a:pPr algn="l" fontAlgn="ctr"/>
                      <a:r>
                        <a:rPr lang="en-US" sz="2000" u="none" strike="noStrike" dirty="0">
                          <a:effectLst/>
                        </a:rPr>
                        <a:t>They to s/he and I</a:t>
                      </a:r>
                      <a:endParaRPr lang="en-US" sz="2000" b="0" i="0" u="none" strike="noStrike" dirty="0">
                        <a:solidFill>
                          <a:srgbClr val="000000"/>
                        </a:solidFill>
                        <a:effectLst/>
                        <a:latin typeface="Calibri" panose="020F0502020204030204" pitchFamily="34" charset="0"/>
                      </a:endParaRPr>
                    </a:p>
                  </a:txBody>
                  <a:tcPr marL="16920" marR="16920" marT="16920" marB="0" anchor="ctr"/>
                </a:tc>
                <a:tc>
                  <a:txBody>
                    <a:bodyPr/>
                    <a:lstStyle/>
                    <a:p>
                      <a:pPr algn="l" fontAlgn="ctr"/>
                      <a:r>
                        <a:rPr lang="en-US" sz="2000" u="none" strike="noStrike">
                          <a:effectLst/>
                        </a:rPr>
                        <a:t>gogini-</a:t>
                      </a:r>
                      <a:endParaRPr lang="en-US" sz="2000" b="0" i="0" u="none" strike="noStrike">
                        <a:solidFill>
                          <a:srgbClr val="000000"/>
                        </a:solidFill>
                        <a:effectLst/>
                        <a:latin typeface="Calibri" panose="020F0502020204030204" pitchFamily="34" charset="0"/>
                      </a:endParaRPr>
                    </a:p>
                  </a:txBody>
                  <a:tcPr marL="16920" marR="16920" marT="16920" marB="0" anchor="ctr"/>
                </a:tc>
                <a:extLst>
                  <a:ext uri="{0D108BD9-81ED-4DB2-BD59-A6C34878D82A}">
                    <a16:rowId xmlns:a16="http://schemas.microsoft.com/office/drawing/2014/main" val="382927111"/>
                  </a:ext>
                </a:extLst>
              </a:tr>
              <a:tr h="483932">
                <a:tc>
                  <a:txBody>
                    <a:bodyPr/>
                    <a:lstStyle/>
                    <a:p>
                      <a:pPr algn="l" fontAlgn="ctr"/>
                      <a:r>
                        <a:rPr lang="en-US" sz="2000" u="none" strike="noStrike" dirty="0">
                          <a:effectLst/>
                        </a:rPr>
                        <a:t>They to us (not you)</a:t>
                      </a:r>
                      <a:endParaRPr lang="en-US" sz="2000" b="0" i="0" u="none" strike="noStrike" dirty="0">
                        <a:solidFill>
                          <a:srgbClr val="000000"/>
                        </a:solidFill>
                        <a:effectLst/>
                        <a:latin typeface="Calibri" panose="020F0502020204030204" pitchFamily="34" charset="0"/>
                      </a:endParaRPr>
                    </a:p>
                  </a:txBody>
                  <a:tcPr marL="16920" marR="16920" marT="16920" marB="0" anchor="ctr"/>
                </a:tc>
                <a:tc>
                  <a:txBody>
                    <a:bodyPr/>
                    <a:lstStyle/>
                    <a:p>
                      <a:pPr algn="l" fontAlgn="ctr"/>
                      <a:r>
                        <a:rPr lang="en-US" sz="2000" u="none" strike="noStrike">
                          <a:effectLst/>
                        </a:rPr>
                        <a:t>gogi-</a:t>
                      </a:r>
                      <a:endParaRPr lang="en-US" sz="2000" b="0" i="0" u="none" strike="noStrike">
                        <a:solidFill>
                          <a:srgbClr val="000000"/>
                        </a:solidFill>
                        <a:effectLst/>
                        <a:latin typeface="Calibri" panose="020F0502020204030204" pitchFamily="34" charset="0"/>
                      </a:endParaRPr>
                    </a:p>
                  </a:txBody>
                  <a:tcPr marL="16920" marR="16920" marT="16920" marB="0" anchor="ctr"/>
                </a:tc>
                <a:extLst>
                  <a:ext uri="{0D108BD9-81ED-4DB2-BD59-A6C34878D82A}">
                    <a16:rowId xmlns:a16="http://schemas.microsoft.com/office/drawing/2014/main" val="2532226788"/>
                  </a:ext>
                </a:extLst>
              </a:tr>
              <a:tr h="483932">
                <a:tc>
                  <a:txBody>
                    <a:bodyPr/>
                    <a:lstStyle/>
                    <a:p>
                      <a:pPr algn="l" fontAlgn="ctr"/>
                      <a:r>
                        <a:rPr lang="en-US" sz="2000" u="none" strike="noStrike" dirty="0">
                          <a:effectLst/>
                        </a:rPr>
                        <a:t>They to you</a:t>
                      </a:r>
                      <a:endParaRPr lang="en-US" sz="2000" b="0" i="0" u="none" strike="noStrike" dirty="0">
                        <a:solidFill>
                          <a:srgbClr val="000000"/>
                        </a:solidFill>
                        <a:effectLst/>
                        <a:latin typeface="Calibri" panose="020F0502020204030204" pitchFamily="34" charset="0"/>
                      </a:endParaRPr>
                    </a:p>
                  </a:txBody>
                  <a:tcPr marL="16920" marR="16920" marT="16920" marB="0" anchor="ctr"/>
                </a:tc>
                <a:tc>
                  <a:txBody>
                    <a:bodyPr/>
                    <a:lstStyle/>
                    <a:p>
                      <a:pPr algn="l" fontAlgn="ctr"/>
                      <a:r>
                        <a:rPr lang="en-US" sz="2000" u="none" strike="noStrike">
                          <a:effectLst/>
                        </a:rPr>
                        <a:t>getsa-</a:t>
                      </a:r>
                      <a:endParaRPr lang="en-US" sz="2000" b="0" i="0" u="none" strike="noStrike">
                        <a:solidFill>
                          <a:srgbClr val="000000"/>
                        </a:solidFill>
                        <a:effectLst/>
                        <a:latin typeface="Calibri" panose="020F0502020204030204" pitchFamily="34" charset="0"/>
                      </a:endParaRPr>
                    </a:p>
                  </a:txBody>
                  <a:tcPr marL="16920" marR="16920" marT="16920" marB="0" anchor="ctr"/>
                </a:tc>
                <a:extLst>
                  <a:ext uri="{0D108BD9-81ED-4DB2-BD59-A6C34878D82A}">
                    <a16:rowId xmlns:a16="http://schemas.microsoft.com/office/drawing/2014/main" val="2554018974"/>
                  </a:ext>
                </a:extLst>
              </a:tr>
              <a:tr h="483932">
                <a:tc>
                  <a:txBody>
                    <a:bodyPr/>
                    <a:lstStyle/>
                    <a:p>
                      <a:pPr algn="l" fontAlgn="ctr"/>
                      <a:r>
                        <a:rPr lang="en-US" sz="2000" u="none" strike="noStrike" dirty="0">
                          <a:effectLst/>
                        </a:rPr>
                        <a:t>They to you two</a:t>
                      </a:r>
                      <a:endParaRPr lang="en-US" sz="2000" b="0" i="0" u="none" strike="noStrike" dirty="0">
                        <a:solidFill>
                          <a:srgbClr val="000000"/>
                        </a:solidFill>
                        <a:effectLst/>
                        <a:latin typeface="Calibri" panose="020F0502020204030204" pitchFamily="34" charset="0"/>
                      </a:endParaRPr>
                    </a:p>
                  </a:txBody>
                  <a:tcPr marL="16920" marR="16920" marT="16920" marB="0" anchor="ctr"/>
                </a:tc>
                <a:tc>
                  <a:txBody>
                    <a:bodyPr/>
                    <a:lstStyle/>
                    <a:p>
                      <a:pPr algn="l" fontAlgn="ctr"/>
                      <a:r>
                        <a:rPr lang="en-US" sz="2000" u="none" strike="noStrike" dirty="0" err="1">
                          <a:effectLst/>
                        </a:rPr>
                        <a:t>gesdi</a:t>
                      </a:r>
                      <a:r>
                        <a:rPr lang="en-US" sz="2000" u="none" strike="noStrike" dirty="0">
                          <a:effectLst/>
                        </a:rPr>
                        <a:t>-</a:t>
                      </a:r>
                      <a:endParaRPr lang="en-US" sz="2000" b="0" i="0" u="none" strike="noStrike" dirty="0">
                        <a:solidFill>
                          <a:srgbClr val="000000"/>
                        </a:solidFill>
                        <a:effectLst/>
                        <a:latin typeface="Calibri" panose="020F0502020204030204" pitchFamily="34" charset="0"/>
                      </a:endParaRPr>
                    </a:p>
                  </a:txBody>
                  <a:tcPr marL="16920" marR="16920" marT="16920" marB="0" anchor="ctr"/>
                </a:tc>
                <a:extLst>
                  <a:ext uri="{0D108BD9-81ED-4DB2-BD59-A6C34878D82A}">
                    <a16:rowId xmlns:a16="http://schemas.microsoft.com/office/drawing/2014/main" val="119855308"/>
                  </a:ext>
                </a:extLst>
              </a:tr>
              <a:tr h="483932">
                <a:tc>
                  <a:txBody>
                    <a:bodyPr/>
                    <a:lstStyle/>
                    <a:p>
                      <a:pPr algn="l" fontAlgn="ctr"/>
                      <a:r>
                        <a:rPr lang="en-US" sz="2000" u="none" strike="noStrike">
                          <a:effectLst/>
                        </a:rPr>
                        <a:t>They to you all</a:t>
                      </a:r>
                      <a:endParaRPr lang="en-US" sz="2000" b="0" i="0" u="none" strike="noStrike">
                        <a:solidFill>
                          <a:srgbClr val="000000"/>
                        </a:solidFill>
                        <a:effectLst/>
                        <a:latin typeface="Calibri" panose="020F0502020204030204" pitchFamily="34" charset="0"/>
                      </a:endParaRPr>
                    </a:p>
                  </a:txBody>
                  <a:tcPr marL="16920" marR="16920" marT="16920" marB="0" anchor="ctr"/>
                </a:tc>
                <a:tc>
                  <a:txBody>
                    <a:bodyPr/>
                    <a:lstStyle/>
                    <a:p>
                      <a:pPr algn="l" fontAlgn="ctr"/>
                      <a:r>
                        <a:rPr lang="en-US" sz="2000" u="none" strike="noStrike" dirty="0" err="1">
                          <a:effectLst/>
                        </a:rPr>
                        <a:t>getsi</a:t>
                      </a:r>
                      <a:r>
                        <a:rPr lang="en-US" sz="2000" u="none" strike="noStrike" dirty="0">
                          <a:effectLst/>
                        </a:rPr>
                        <a:t>-</a:t>
                      </a:r>
                      <a:endParaRPr lang="en-US" sz="2000" b="0" i="0" u="none" strike="noStrike" dirty="0">
                        <a:solidFill>
                          <a:srgbClr val="000000"/>
                        </a:solidFill>
                        <a:effectLst/>
                        <a:latin typeface="Calibri" panose="020F0502020204030204" pitchFamily="34" charset="0"/>
                      </a:endParaRPr>
                    </a:p>
                  </a:txBody>
                  <a:tcPr marL="16920" marR="16920" marT="16920" marB="0" anchor="ctr"/>
                </a:tc>
                <a:extLst>
                  <a:ext uri="{0D108BD9-81ED-4DB2-BD59-A6C34878D82A}">
                    <a16:rowId xmlns:a16="http://schemas.microsoft.com/office/drawing/2014/main" val="492148723"/>
                  </a:ext>
                </a:extLst>
              </a:tr>
            </a:tbl>
          </a:graphicData>
        </a:graphic>
      </p:graphicFrame>
    </p:spTree>
    <p:extLst>
      <p:ext uri="{BB962C8B-B14F-4D97-AF65-F5344CB8AC3E}">
        <p14:creationId xmlns:p14="http://schemas.microsoft.com/office/powerpoint/2010/main" val="41814484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3" name="Content Placeholder 2">
            <a:extLst>
              <a:ext uri="{FF2B5EF4-FFF2-40B4-BE49-F238E27FC236}">
                <a16:creationId xmlns:a16="http://schemas.microsoft.com/office/drawing/2014/main" id="{51BFF090-4261-6CC9-1406-7F28A96563A5}"/>
              </a:ext>
            </a:extLst>
          </p:cNvPr>
          <p:cNvSpPr>
            <a:spLocks noGrp="1"/>
          </p:cNvSpPr>
          <p:nvPr>
            <p:ph idx="1"/>
          </p:nvPr>
        </p:nvSpPr>
        <p:spPr>
          <a:xfrm>
            <a:off x="746449" y="1884784"/>
            <a:ext cx="11000791" cy="4702628"/>
          </a:xfrm>
        </p:spPr>
        <p:txBody>
          <a:bodyPr>
            <a:normAutofit lnSpcReduction="10000"/>
          </a:bodyPr>
          <a:lstStyle/>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When the Subjects are all Local, we have an additional set of pronouns.</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This occurs when some combination of the speaker/listener is non-Singular.</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Since Local subjects can also be Dual, then we have additional options</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Looking at the next slide, you will see these pronouns explained more clearly.</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Take note of how some of these pronouns are identical to each other</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When this occurs, you will need additional information to clarify the subject, but the verb will still conjugate the same</a:t>
            </a:r>
          </a:p>
          <a:p>
            <a:pPr marL="342900" lvl="0" indent="-342900">
              <a:lnSpc>
                <a:spcPct val="107000"/>
              </a:lnSpc>
              <a:spcBef>
                <a:spcPts val="0"/>
              </a:spcBef>
              <a:spcAft>
                <a:spcPts val="800"/>
              </a:spcAft>
              <a:tabLst>
                <a:tab pos="457200" algn="l"/>
              </a:tabLst>
            </a:pP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Bef>
                <a:spcPts val="0"/>
              </a:spcBef>
              <a:spcAft>
                <a:spcPts val="800"/>
              </a:spcAft>
              <a:buNone/>
              <a:tabLst>
                <a:tab pos="457200" algn="l"/>
              </a:tabLst>
            </a:pPr>
            <a:endParaRPr lang="en-US" sz="28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Combined Local Subjects</a:t>
            </a:r>
          </a:p>
        </p:txBody>
      </p:sp>
    </p:spTree>
    <p:extLst>
      <p:ext uri="{BB962C8B-B14F-4D97-AF65-F5344CB8AC3E}">
        <p14:creationId xmlns:p14="http://schemas.microsoft.com/office/powerpoint/2010/main" val="28737035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1E5539EC-8CB8-002F-68C6-678840282659}"/>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33" name="Rectangle 32">
              <a:extLst>
                <a:ext uri="{FF2B5EF4-FFF2-40B4-BE49-F238E27FC236}">
                  <a16:creationId xmlns:a16="http://schemas.microsoft.com/office/drawing/2014/main" id="{6C5D55A6-9EFD-CDA3-20CC-A99812CE1AB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A5B6E73B-6DFD-AE6C-1628-DF8DC30085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10E00FC4-DDBC-F424-CF71-73AF7A284A6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Combined Local Subjects</a:t>
            </a:r>
          </a:p>
        </p:txBody>
      </p:sp>
      <p:graphicFrame>
        <p:nvGraphicFramePr>
          <p:cNvPr id="5" name="Content Placeholder 4">
            <a:extLst>
              <a:ext uri="{FF2B5EF4-FFF2-40B4-BE49-F238E27FC236}">
                <a16:creationId xmlns:a16="http://schemas.microsoft.com/office/drawing/2014/main" id="{C435CFCC-B6D6-EBAB-538B-3CFD3B3D8AE3}"/>
              </a:ext>
            </a:extLst>
          </p:cNvPr>
          <p:cNvGraphicFramePr>
            <a:graphicFrameLocks noGrp="1"/>
          </p:cNvGraphicFramePr>
          <p:nvPr>
            <p:ph idx="1"/>
            <p:extLst>
              <p:ext uri="{D42A27DB-BD31-4B8C-83A1-F6EECF244321}">
                <p14:modId xmlns:p14="http://schemas.microsoft.com/office/powerpoint/2010/main" val="994090959"/>
              </p:ext>
            </p:extLst>
          </p:nvPr>
        </p:nvGraphicFramePr>
        <p:xfrm>
          <a:off x="2397968" y="1630869"/>
          <a:ext cx="7473820" cy="4925295"/>
        </p:xfrm>
        <a:graphic>
          <a:graphicData uri="http://schemas.openxmlformats.org/drawingml/2006/table">
            <a:tbl>
              <a:tblPr firstRow="1" bandRow="1">
                <a:tableStyleId>{5C22544A-7EE6-4342-B048-85BDC9FD1C3A}</a:tableStyleId>
              </a:tblPr>
              <a:tblGrid>
                <a:gridCol w="4337545">
                  <a:extLst>
                    <a:ext uri="{9D8B030D-6E8A-4147-A177-3AD203B41FA5}">
                      <a16:colId xmlns:a16="http://schemas.microsoft.com/office/drawing/2014/main" val="1875555886"/>
                    </a:ext>
                  </a:extLst>
                </a:gridCol>
                <a:gridCol w="3136275">
                  <a:extLst>
                    <a:ext uri="{9D8B030D-6E8A-4147-A177-3AD203B41FA5}">
                      <a16:colId xmlns:a16="http://schemas.microsoft.com/office/drawing/2014/main" val="148371653"/>
                    </a:ext>
                  </a:extLst>
                </a:gridCol>
              </a:tblGrid>
              <a:tr h="328353">
                <a:tc>
                  <a:txBody>
                    <a:bodyPr/>
                    <a:lstStyle/>
                    <a:p>
                      <a:pPr algn="ctr" fontAlgn="b"/>
                      <a:r>
                        <a:rPr lang="en-US" sz="1300" u="none" strike="noStrike">
                          <a:effectLst/>
                        </a:rPr>
                        <a:t>Subject/Object</a:t>
                      </a:r>
                      <a:endParaRPr lang="en-US" sz="1300" b="0" i="0" u="none" strike="noStrike">
                        <a:solidFill>
                          <a:srgbClr val="FFFFFF"/>
                        </a:solidFill>
                        <a:effectLst/>
                        <a:latin typeface="Calibri" panose="020F0502020204030204" pitchFamily="34" charset="0"/>
                      </a:endParaRPr>
                    </a:p>
                  </a:txBody>
                  <a:tcPr marL="11280" marR="11280" marT="11280" marB="0" anchor="b"/>
                </a:tc>
                <a:tc>
                  <a:txBody>
                    <a:bodyPr/>
                    <a:lstStyle/>
                    <a:p>
                      <a:pPr algn="ctr" fontAlgn="b"/>
                      <a:r>
                        <a:rPr lang="en-US" sz="1300" u="none" strike="noStrike">
                          <a:effectLst/>
                        </a:rPr>
                        <a:t>Prefix</a:t>
                      </a:r>
                      <a:endParaRPr lang="en-US" sz="1300" b="0" i="0" u="none" strike="noStrike">
                        <a:solidFill>
                          <a:srgbClr val="FFFFFF"/>
                        </a:solidFill>
                        <a:effectLst/>
                        <a:latin typeface="Calibri" panose="020F0502020204030204" pitchFamily="34" charset="0"/>
                      </a:endParaRPr>
                    </a:p>
                  </a:txBody>
                  <a:tcPr marL="11280" marR="11280" marT="11280" marB="0" anchor="b"/>
                </a:tc>
                <a:extLst>
                  <a:ext uri="{0D108BD9-81ED-4DB2-BD59-A6C34878D82A}">
                    <a16:rowId xmlns:a16="http://schemas.microsoft.com/office/drawing/2014/main" val="2617921593"/>
                  </a:ext>
                </a:extLst>
              </a:tr>
              <a:tr h="328353">
                <a:tc>
                  <a:txBody>
                    <a:bodyPr/>
                    <a:lstStyle/>
                    <a:p>
                      <a:pPr algn="l" fontAlgn="b"/>
                      <a:r>
                        <a:rPr lang="en-US" sz="1300" u="none" strike="noStrike" dirty="0">
                          <a:effectLst/>
                        </a:rPr>
                        <a:t>You to Me</a:t>
                      </a:r>
                      <a:endParaRPr lang="en-US" sz="1300" b="0" i="0" u="none" strike="noStrike" dirty="0">
                        <a:solidFill>
                          <a:srgbClr val="000000"/>
                        </a:solidFill>
                        <a:effectLst/>
                        <a:latin typeface="Calibri" panose="020F0502020204030204" pitchFamily="34" charset="0"/>
                      </a:endParaRPr>
                    </a:p>
                  </a:txBody>
                  <a:tcPr marL="11280" marR="11280" marT="11280" marB="0" anchor="b"/>
                </a:tc>
                <a:tc>
                  <a:txBody>
                    <a:bodyPr/>
                    <a:lstStyle/>
                    <a:p>
                      <a:pPr algn="l" fontAlgn="b"/>
                      <a:r>
                        <a:rPr lang="en-US" sz="1300" u="none" strike="noStrike">
                          <a:effectLst/>
                        </a:rPr>
                        <a:t>sgi- / [sgw-]</a:t>
                      </a:r>
                      <a:endParaRPr lang="en-US" sz="1300" b="0" i="0" u="none" strike="noStrike">
                        <a:solidFill>
                          <a:srgbClr val="000000"/>
                        </a:solidFill>
                        <a:effectLst/>
                        <a:latin typeface="Calibri" panose="020F0502020204030204" pitchFamily="34" charset="0"/>
                      </a:endParaRPr>
                    </a:p>
                  </a:txBody>
                  <a:tcPr marL="11280" marR="11280" marT="11280" marB="0" anchor="b"/>
                </a:tc>
                <a:extLst>
                  <a:ext uri="{0D108BD9-81ED-4DB2-BD59-A6C34878D82A}">
                    <a16:rowId xmlns:a16="http://schemas.microsoft.com/office/drawing/2014/main" val="1469063635"/>
                  </a:ext>
                </a:extLst>
              </a:tr>
              <a:tr h="328353">
                <a:tc>
                  <a:txBody>
                    <a:bodyPr/>
                    <a:lstStyle/>
                    <a:p>
                      <a:pPr algn="l" fontAlgn="b"/>
                      <a:r>
                        <a:rPr lang="en-US" sz="1300" u="none" strike="noStrike" dirty="0">
                          <a:effectLst/>
                        </a:rPr>
                        <a:t>You to Us 2</a:t>
                      </a:r>
                      <a:endParaRPr lang="en-US" sz="1300" b="0" i="0" u="none" strike="noStrike" dirty="0">
                        <a:solidFill>
                          <a:srgbClr val="000000"/>
                        </a:solidFill>
                        <a:effectLst/>
                        <a:latin typeface="Calibri" panose="020F0502020204030204" pitchFamily="34" charset="0"/>
                      </a:endParaRPr>
                    </a:p>
                  </a:txBody>
                  <a:tcPr marL="11280" marR="11280" marT="11280" marB="0" anchor="b"/>
                </a:tc>
                <a:tc>
                  <a:txBody>
                    <a:bodyPr/>
                    <a:lstStyle/>
                    <a:p>
                      <a:pPr algn="l" fontAlgn="b"/>
                      <a:r>
                        <a:rPr lang="en-US" sz="1300" u="none" strike="noStrike">
                          <a:effectLst/>
                        </a:rPr>
                        <a:t>sgini- / [sgin-]</a:t>
                      </a:r>
                      <a:endParaRPr lang="en-US" sz="1300" b="0" i="0" u="none" strike="noStrike">
                        <a:solidFill>
                          <a:srgbClr val="000000"/>
                        </a:solidFill>
                        <a:effectLst/>
                        <a:latin typeface="Calibri" panose="020F0502020204030204" pitchFamily="34" charset="0"/>
                      </a:endParaRPr>
                    </a:p>
                  </a:txBody>
                  <a:tcPr marL="11280" marR="11280" marT="11280" marB="0" anchor="b"/>
                </a:tc>
                <a:extLst>
                  <a:ext uri="{0D108BD9-81ED-4DB2-BD59-A6C34878D82A}">
                    <a16:rowId xmlns:a16="http://schemas.microsoft.com/office/drawing/2014/main" val="2220943414"/>
                  </a:ext>
                </a:extLst>
              </a:tr>
              <a:tr h="328353">
                <a:tc>
                  <a:txBody>
                    <a:bodyPr/>
                    <a:lstStyle/>
                    <a:p>
                      <a:pPr algn="l" fontAlgn="b"/>
                      <a:r>
                        <a:rPr lang="en-US" sz="1300" u="none" strike="noStrike" dirty="0">
                          <a:effectLst/>
                        </a:rPr>
                        <a:t>You 2 to Me</a:t>
                      </a:r>
                      <a:endParaRPr lang="en-US" sz="1300" b="0" i="0" u="none" strike="noStrike" dirty="0">
                        <a:solidFill>
                          <a:srgbClr val="000000"/>
                        </a:solidFill>
                        <a:effectLst/>
                        <a:latin typeface="Calibri" panose="020F0502020204030204" pitchFamily="34" charset="0"/>
                      </a:endParaRPr>
                    </a:p>
                  </a:txBody>
                  <a:tcPr marL="11280" marR="11280" marT="11280" marB="0" anchor="b"/>
                </a:tc>
                <a:tc>
                  <a:txBody>
                    <a:bodyPr/>
                    <a:lstStyle/>
                    <a:p>
                      <a:pPr algn="l" fontAlgn="b"/>
                      <a:r>
                        <a:rPr lang="en-US" sz="1300" u="none" strike="noStrike">
                          <a:effectLst/>
                        </a:rPr>
                        <a:t>sgini- / [sgin-]</a:t>
                      </a:r>
                      <a:endParaRPr lang="en-US" sz="1300" b="0" i="0" u="none" strike="noStrike">
                        <a:solidFill>
                          <a:srgbClr val="000000"/>
                        </a:solidFill>
                        <a:effectLst/>
                        <a:latin typeface="Calibri" panose="020F0502020204030204" pitchFamily="34" charset="0"/>
                      </a:endParaRPr>
                    </a:p>
                  </a:txBody>
                  <a:tcPr marL="11280" marR="11280" marT="11280" marB="0" anchor="b"/>
                </a:tc>
                <a:extLst>
                  <a:ext uri="{0D108BD9-81ED-4DB2-BD59-A6C34878D82A}">
                    <a16:rowId xmlns:a16="http://schemas.microsoft.com/office/drawing/2014/main" val="1344035173"/>
                  </a:ext>
                </a:extLst>
              </a:tr>
              <a:tr h="328353">
                <a:tc>
                  <a:txBody>
                    <a:bodyPr/>
                    <a:lstStyle/>
                    <a:p>
                      <a:pPr algn="l" fontAlgn="b"/>
                      <a:r>
                        <a:rPr lang="en-US" sz="1300" u="none" strike="noStrike" dirty="0">
                          <a:effectLst/>
                        </a:rPr>
                        <a:t>You 2 to Us 2</a:t>
                      </a:r>
                      <a:endParaRPr lang="en-US" sz="1300" b="0" i="0" u="none" strike="noStrike" dirty="0">
                        <a:solidFill>
                          <a:srgbClr val="000000"/>
                        </a:solidFill>
                        <a:effectLst/>
                        <a:latin typeface="Calibri" panose="020F0502020204030204" pitchFamily="34" charset="0"/>
                      </a:endParaRPr>
                    </a:p>
                  </a:txBody>
                  <a:tcPr marL="11280" marR="11280" marT="11280" marB="0" anchor="b"/>
                </a:tc>
                <a:tc>
                  <a:txBody>
                    <a:bodyPr/>
                    <a:lstStyle/>
                    <a:p>
                      <a:pPr algn="l" fontAlgn="b"/>
                      <a:r>
                        <a:rPr lang="en-US" sz="1300" u="none" strike="noStrike">
                          <a:effectLst/>
                        </a:rPr>
                        <a:t>sgini- / [sgin-]</a:t>
                      </a:r>
                      <a:endParaRPr lang="en-US" sz="1300" b="0" i="0" u="none" strike="noStrike">
                        <a:solidFill>
                          <a:srgbClr val="000000"/>
                        </a:solidFill>
                        <a:effectLst/>
                        <a:latin typeface="Calibri" panose="020F0502020204030204" pitchFamily="34" charset="0"/>
                      </a:endParaRPr>
                    </a:p>
                  </a:txBody>
                  <a:tcPr marL="11280" marR="11280" marT="11280" marB="0" anchor="b"/>
                </a:tc>
                <a:extLst>
                  <a:ext uri="{0D108BD9-81ED-4DB2-BD59-A6C34878D82A}">
                    <a16:rowId xmlns:a16="http://schemas.microsoft.com/office/drawing/2014/main" val="253566741"/>
                  </a:ext>
                </a:extLst>
              </a:tr>
              <a:tr h="328353">
                <a:tc>
                  <a:txBody>
                    <a:bodyPr/>
                    <a:lstStyle/>
                    <a:p>
                      <a:pPr algn="l" fontAlgn="b"/>
                      <a:r>
                        <a:rPr lang="en-US" sz="1300" u="none" strike="noStrike" dirty="0">
                          <a:effectLst/>
                        </a:rPr>
                        <a:t>You to Us</a:t>
                      </a:r>
                      <a:endParaRPr lang="en-US" sz="1300" b="0" i="0" u="none" strike="noStrike" dirty="0">
                        <a:solidFill>
                          <a:srgbClr val="000000"/>
                        </a:solidFill>
                        <a:effectLst/>
                        <a:latin typeface="Calibri" panose="020F0502020204030204" pitchFamily="34" charset="0"/>
                      </a:endParaRPr>
                    </a:p>
                  </a:txBody>
                  <a:tcPr marL="11280" marR="11280" marT="11280" marB="0" anchor="b"/>
                </a:tc>
                <a:tc>
                  <a:txBody>
                    <a:bodyPr/>
                    <a:lstStyle/>
                    <a:p>
                      <a:pPr algn="l" fontAlgn="b"/>
                      <a:r>
                        <a:rPr lang="en-US" sz="1300" u="none" strike="noStrike">
                          <a:effectLst/>
                        </a:rPr>
                        <a:t>isgi-  / [isgiy-]</a:t>
                      </a:r>
                      <a:endParaRPr lang="en-US" sz="1300" b="0" i="0" u="none" strike="noStrike">
                        <a:solidFill>
                          <a:srgbClr val="000000"/>
                        </a:solidFill>
                        <a:effectLst/>
                        <a:latin typeface="Calibri" panose="020F0502020204030204" pitchFamily="34" charset="0"/>
                      </a:endParaRPr>
                    </a:p>
                  </a:txBody>
                  <a:tcPr marL="11280" marR="11280" marT="11280" marB="0" anchor="b"/>
                </a:tc>
                <a:extLst>
                  <a:ext uri="{0D108BD9-81ED-4DB2-BD59-A6C34878D82A}">
                    <a16:rowId xmlns:a16="http://schemas.microsoft.com/office/drawing/2014/main" val="1219070035"/>
                  </a:ext>
                </a:extLst>
              </a:tr>
              <a:tr h="328353">
                <a:tc>
                  <a:txBody>
                    <a:bodyPr/>
                    <a:lstStyle/>
                    <a:p>
                      <a:pPr algn="l" fontAlgn="b"/>
                      <a:r>
                        <a:rPr lang="en-US" sz="1300" u="none" strike="noStrike" dirty="0">
                          <a:effectLst/>
                        </a:rPr>
                        <a:t>You 2 to Us</a:t>
                      </a:r>
                      <a:endParaRPr lang="en-US" sz="1300" b="0" i="0" u="none" strike="noStrike" dirty="0">
                        <a:solidFill>
                          <a:srgbClr val="000000"/>
                        </a:solidFill>
                        <a:effectLst/>
                        <a:latin typeface="Calibri" panose="020F0502020204030204" pitchFamily="34" charset="0"/>
                      </a:endParaRPr>
                    </a:p>
                  </a:txBody>
                  <a:tcPr marL="11280" marR="11280" marT="11280" marB="0" anchor="b"/>
                </a:tc>
                <a:tc>
                  <a:txBody>
                    <a:bodyPr/>
                    <a:lstStyle/>
                    <a:p>
                      <a:pPr algn="l" fontAlgn="b"/>
                      <a:r>
                        <a:rPr lang="en-US" sz="1300" u="none" strike="noStrike">
                          <a:effectLst/>
                        </a:rPr>
                        <a:t>isgi-  / [isgiy-]</a:t>
                      </a:r>
                      <a:endParaRPr lang="en-US" sz="1300" b="0" i="0" u="none" strike="noStrike">
                        <a:solidFill>
                          <a:srgbClr val="000000"/>
                        </a:solidFill>
                        <a:effectLst/>
                        <a:latin typeface="Calibri" panose="020F0502020204030204" pitchFamily="34" charset="0"/>
                      </a:endParaRPr>
                    </a:p>
                  </a:txBody>
                  <a:tcPr marL="11280" marR="11280" marT="11280" marB="0" anchor="b"/>
                </a:tc>
                <a:extLst>
                  <a:ext uri="{0D108BD9-81ED-4DB2-BD59-A6C34878D82A}">
                    <a16:rowId xmlns:a16="http://schemas.microsoft.com/office/drawing/2014/main" val="4019617187"/>
                  </a:ext>
                </a:extLst>
              </a:tr>
              <a:tr h="328353">
                <a:tc>
                  <a:txBody>
                    <a:bodyPr/>
                    <a:lstStyle/>
                    <a:p>
                      <a:pPr algn="l" fontAlgn="b"/>
                      <a:r>
                        <a:rPr lang="en-US" sz="1300" u="none" strike="noStrike" dirty="0">
                          <a:effectLst/>
                        </a:rPr>
                        <a:t>You All to Me</a:t>
                      </a:r>
                      <a:endParaRPr lang="en-US" sz="1300" b="0" i="0" u="none" strike="noStrike" dirty="0">
                        <a:solidFill>
                          <a:srgbClr val="000000"/>
                        </a:solidFill>
                        <a:effectLst/>
                        <a:latin typeface="Calibri" panose="020F0502020204030204" pitchFamily="34" charset="0"/>
                      </a:endParaRPr>
                    </a:p>
                  </a:txBody>
                  <a:tcPr marL="11280" marR="11280" marT="11280" marB="0" anchor="b"/>
                </a:tc>
                <a:tc>
                  <a:txBody>
                    <a:bodyPr/>
                    <a:lstStyle/>
                    <a:p>
                      <a:pPr algn="l" fontAlgn="b"/>
                      <a:r>
                        <a:rPr lang="en-US" sz="1300" u="none" strike="noStrike">
                          <a:effectLst/>
                        </a:rPr>
                        <a:t>isgi-  / [isgiy-]</a:t>
                      </a:r>
                      <a:endParaRPr lang="en-US" sz="1300" b="0" i="0" u="none" strike="noStrike">
                        <a:solidFill>
                          <a:srgbClr val="000000"/>
                        </a:solidFill>
                        <a:effectLst/>
                        <a:latin typeface="Calibri" panose="020F0502020204030204" pitchFamily="34" charset="0"/>
                      </a:endParaRPr>
                    </a:p>
                  </a:txBody>
                  <a:tcPr marL="11280" marR="11280" marT="11280" marB="0" anchor="b"/>
                </a:tc>
                <a:extLst>
                  <a:ext uri="{0D108BD9-81ED-4DB2-BD59-A6C34878D82A}">
                    <a16:rowId xmlns:a16="http://schemas.microsoft.com/office/drawing/2014/main" val="8469047"/>
                  </a:ext>
                </a:extLst>
              </a:tr>
              <a:tr h="328353">
                <a:tc>
                  <a:txBody>
                    <a:bodyPr/>
                    <a:lstStyle/>
                    <a:p>
                      <a:pPr algn="l" fontAlgn="b"/>
                      <a:r>
                        <a:rPr lang="en-US" sz="1300" u="none" strike="noStrike" dirty="0">
                          <a:effectLst/>
                        </a:rPr>
                        <a:t>You All to Us 2</a:t>
                      </a:r>
                      <a:endParaRPr lang="en-US" sz="1300" b="0" i="0" u="none" strike="noStrike" dirty="0">
                        <a:solidFill>
                          <a:srgbClr val="000000"/>
                        </a:solidFill>
                        <a:effectLst/>
                        <a:latin typeface="Calibri" panose="020F0502020204030204" pitchFamily="34" charset="0"/>
                      </a:endParaRPr>
                    </a:p>
                  </a:txBody>
                  <a:tcPr marL="11280" marR="11280" marT="11280" marB="0" anchor="b"/>
                </a:tc>
                <a:tc>
                  <a:txBody>
                    <a:bodyPr/>
                    <a:lstStyle/>
                    <a:p>
                      <a:pPr algn="l" fontAlgn="b"/>
                      <a:r>
                        <a:rPr lang="en-US" sz="1300" u="none" strike="noStrike">
                          <a:effectLst/>
                        </a:rPr>
                        <a:t>isgi-  / [isgiy-]</a:t>
                      </a:r>
                      <a:endParaRPr lang="en-US" sz="1300" b="0" i="0" u="none" strike="noStrike">
                        <a:solidFill>
                          <a:srgbClr val="000000"/>
                        </a:solidFill>
                        <a:effectLst/>
                        <a:latin typeface="Calibri" panose="020F0502020204030204" pitchFamily="34" charset="0"/>
                      </a:endParaRPr>
                    </a:p>
                  </a:txBody>
                  <a:tcPr marL="11280" marR="11280" marT="11280" marB="0" anchor="b"/>
                </a:tc>
                <a:extLst>
                  <a:ext uri="{0D108BD9-81ED-4DB2-BD59-A6C34878D82A}">
                    <a16:rowId xmlns:a16="http://schemas.microsoft.com/office/drawing/2014/main" val="2278264035"/>
                  </a:ext>
                </a:extLst>
              </a:tr>
              <a:tr h="328353">
                <a:tc>
                  <a:txBody>
                    <a:bodyPr/>
                    <a:lstStyle/>
                    <a:p>
                      <a:pPr algn="l" fontAlgn="b"/>
                      <a:r>
                        <a:rPr lang="en-US" sz="1300" u="none" strike="noStrike" dirty="0">
                          <a:effectLst/>
                        </a:rPr>
                        <a:t>Me to You</a:t>
                      </a:r>
                      <a:endParaRPr lang="en-US" sz="1300" b="0" i="0" u="none" strike="noStrike" dirty="0">
                        <a:solidFill>
                          <a:srgbClr val="000000"/>
                        </a:solidFill>
                        <a:effectLst/>
                        <a:latin typeface="Calibri" panose="020F0502020204030204" pitchFamily="34" charset="0"/>
                      </a:endParaRPr>
                    </a:p>
                  </a:txBody>
                  <a:tcPr marL="11280" marR="11280" marT="11280" marB="0" anchor="b"/>
                </a:tc>
                <a:tc>
                  <a:txBody>
                    <a:bodyPr/>
                    <a:lstStyle/>
                    <a:p>
                      <a:pPr algn="l" fontAlgn="b"/>
                      <a:r>
                        <a:rPr lang="en-US" sz="1300" u="none" strike="noStrike">
                          <a:effectLst/>
                        </a:rPr>
                        <a:t>gv- / [gvy-] </a:t>
                      </a:r>
                      <a:endParaRPr lang="en-US" sz="1300" b="0" i="0" u="none" strike="noStrike">
                        <a:solidFill>
                          <a:srgbClr val="000000"/>
                        </a:solidFill>
                        <a:effectLst/>
                        <a:latin typeface="Calibri" panose="020F0502020204030204" pitchFamily="34" charset="0"/>
                      </a:endParaRPr>
                    </a:p>
                  </a:txBody>
                  <a:tcPr marL="11280" marR="11280" marT="11280" marB="0" anchor="b"/>
                </a:tc>
                <a:extLst>
                  <a:ext uri="{0D108BD9-81ED-4DB2-BD59-A6C34878D82A}">
                    <a16:rowId xmlns:a16="http://schemas.microsoft.com/office/drawing/2014/main" val="3800055554"/>
                  </a:ext>
                </a:extLst>
              </a:tr>
              <a:tr h="328353">
                <a:tc>
                  <a:txBody>
                    <a:bodyPr/>
                    <a:lstStyle/>
                    <a:p>
                      <a:pPr algn="l" fontAlgn="b"/>
                      <a:r>
                        <a:rPr lang="en-US" sz="1300" u="none" strike="noStrike">
                          <a:effectLst/>
                        </a:rPr>
                        <a:t>Me to You 2</a:t>
                      </a:r>
                      <a:endParaRPr lang="en-US" sz="1300" b="0" i="0" u="none" strike="noStrike">
                        <a:solidFill>
                          <a:srgbClr val="000000"/>
                        </a:solidFill>
                        <a:effectLst/>
                        <a:latin typeface="Calibri" panose="020F0502020204030204" pitchFamily="34" charset="0"/>
                      </a:endParaRPr>
                    </a:p>
                  </a:txBody>
                  <a:tcPr marL="11280" marR="11280" marT="11280" marB="0" anchor="b"/>
                </a:tc>
                <a:tc>
                  <a:txBody>
                    <a:bodyPr/>
                    <a:lstStyle/>
                    <a:p>
                      <a:pPr algn="l" fontAlgn="ctr"/>
                      <a:r>
                        <a:rPr lang="en-US" sz="1300" u="none" strike="noStrike" dirty="0" err="1">
                          <a:effectLst/>
                        </a:rPr>
                        <a:t>sdv</a:t>
                      </a:r>
                      <a:r>
                        <a:rPr lang="en-US" sz="1300" u="none" strike="noStrike" dirty="0">
                          <a:effectLst/>
                        </a:rPr>
                        <a:t>- / [</a:t>
                      </a:r>
                      <a:r>
                        <a:rPr lang="en-US" sz="1300" u="none" strike="noStrike" dirty="0" err="1">
                          <a:effectLst/>
                        </a:rPr>
                        <a:t>sdvy</a:t>
                      </a:r>
                      <a:r>
                        <a:rPr lang="en-US" sz="1300" u="none" strike="noStrike" dirty="0">
                          <a:effectLst/>
                        </a:rPr>
                        <a:t>-]</a:t>
                      </a:r>
                      <a:endParaRPr lang="en-US" sz="1300" b="0" i="0" u="none" strike="noStrike" dirty="0">
                        <a:solidFill>
                          <a:srgbClr val="000000"/>
                        </a:solidFill>
                        <a:effectLst/>
                        <a:latin typeface="Calibri" panose="020F0502020204030204" pitchFamily="34" charset="0"/>
                      </a:endParaRPr>
                    </a:p>
                  </a:txBody>
                  <a:tcPr marL="11280" marR="11280" marT="11280" marB="0" anchor="ctr"/>
                </a:tc>
                <a:extLst>
                  <a:ext uri="{0D108BD9-81ED-4DB2-BD59-A6C34878D82A}">
                    <a16:rowId xmlns:a16="http://schemas.microsoft.com/office/drawing/2014/main" val="4083288380"/>
                  </a:ext>
                </a:extLst>
              </a:tr>
              <a:tr h="328353">
                <a:tc>
                  <a:txBody>
                    <a:bodyPr/>
                    <a:lstStyle/>
                    <a:p>
                      <a:pPr algn="l" fontAlgn="b"/>
                      <a:r>
                        <a:rPr lang="en-US" sz="1300" u="none" strike="noStrike">
                          <a:effectLst/>
                        </a:rPr>
                        <a:t>Us 2 to You</a:t>
                      </a:r>
                      <a:endParaRPr lang="en-US" sz="1300" b="0" i="0" u="none" strike="noStrike">
                        <a:solidFill>
                          <a:srgbClr val="000000"/>
                        </a:solidFill>
                        <a:effectLst/>
                        <a:latin typeface="Calibri" panose="020F0502020204030204" pitchFamily="34" charset="0"/>
                      </a:endParaRPr>
                    </a:p>
                  </a:txBody>
                  <a:tcPr marL="11280" marR="11280" marT="11280" marB="0" anchor="b"/>
                </a:tc>
                <a:tc>
                  <a:txBody>
                    <a:bodyPr/>
                    <a:lstStyle/>
                    <a:p>
                      <a:pPr algn="l" fontAlgn="ctr"/>
                      <a:r>
                        <a:rPr lang="en-US" sz="1300" u="none" strike="noStrike" dirty="0" err="1">
                          <a:effectLst/>
                        </a:rPr>
                        <a:t>sdv</a:t>
                      </a:r>
                      <a:r>
                        <a:rPr lang="en-US" sz="1300" u="none" strike="noStrike" dirty="0">
                          <a:effectLst/>
                        </a:rPr>
                        <a:t>- / [</a:t>
                      </a:r>
                      <a:r>
                        <a:rPr lang="en-US" sz="1300" u="none" strike="noStrike" dirty="0" err="1">
                          <a:effectLst/>
                        </a:rPr>
                        <a:t>sdvy</a:t>
                      </a:r>
                      <a:r>
                        <a:rPr lang="en-US" sz="1300" u="none" strike="noStrike" dirty="0">
                          <a:effectLst/>
                        </a:rPr>
                        <a:t>-]</a:t>
                      </a:r>
                      <a:endParaRPr lang="en-US" sz="1300" b="0" i="0" u="none" strike="noStrike" dirty="0">
                        <a:solidFill>
                          <a:srgbClr val="000000"/>
                        </a:solidFill>
                        <a:effectLst/>
                        <a:latin typeface="Calibri" panose="020F0502020204030204" pitchFamily="34" charset="0"/>
                      </a:endParaRPr>
                    </a:p>
                  </a:txBody>
                  <a:tcPr marL="11280" marR="11280" marT="11280" marB="0" anchor="ctr"/>
                </a:tc>
                <a:extLst>
                  <a:ext uri="{0D108BD9-81ED-4DB2-BD59-A6C34878D82A}">
                    <a16:rowId xmlns:a16="http://schemas.microsoft.com/office/drawing/2014/main" val="51932773"/>
                  </a:ext>
                </a:extLst>
              </a:tr>
              <a:tr h="328353">
                <a:tc>
                  <a:txBody>
                    <a:bodyPr/>
                    <a:lstStyle/>
                    <a:p>
                      <a:pPr algn="l" fontAlgn="b"/>
                      <a:r>
                        <a:rPr lang="en-US" sz="1300" u="none" strike="noStrike">
                          <a:effectLst/>
                        </a:rPr>
                        <a:t>Us 2 to You 2</a:t>
                      </a:r>
                      <a:endParaRPr lang="en-US" sz="1300" b="0" i="0" u="none" strike="noStrike">
                        <a:solidFill>
                          <a:srgbClr val="000000"/>
                        </a:solidFill>
                        <a:effectLst/>
                        <a:latin typeface="Calibri" panose="020F0502020204030204" pitchFamily="34" charset="0"/>
                      </a:endParaRPr>
                    </a:p>
                  </a:txBody>
                  <a:tcPr marL="11280" marR="11280" marT="11280" marB="0" anchor="b"/>
                </a:tc>
                <a:tc>
                  <a:txBody>
                    <a:bodyPr/>
                    <a:lstStyle/>
                    <a:p>
                      <a:pPr algn="l" fontAlgn="ctr"/>
                      <a:r>
                        <a:rPr lang="en-US" sz="1300" u="none" strike="noStrike" dirty="0" err="1">
                          <a:effectLst/>
                        </a:rPr>
                        <a:t>sdv</a:t>
                      </a:r>
                      <a:r>
                        <a:rPr lang="en-US" sz="1300" u="none" strike="noStrike" dirty="0">
                          <a:effectLst/>
                        </a:rPr>
                        <a:t>- / [</a:t>
                      </a:r>
                      <a:r>
                        <a:rPr lang="en-US" sz="1300" u="none" strike="noStrike" dirty="0" err="1">
                          <a:effectLst/>
                        </a:rPr>
                        <a:t>sdvy</a:t>
                      </a:r>
                      <a:r>
                        <a:rPr lang="en-US" sz="1300" u="none" strike="noStrike" dirty="0">
                          <a:effectLst/>
                        </a:rPr>
                        <a:t>-]</a:t>
                      </a:r>
                      <a:endParaRPr lang="en-US" sz="1300" b="0" i="0" u="none" strike="noStrike" dirty="0">
                        <a:solidFill>
                          <a:srgbClr val="000000"/>
                        </a:solidFill>
                        <a:effectLst/>
                        <a:latin typeface="Calibri" panose="020F0502020204030204" pitchFamily="34" charset="0"/>
                      </a:endParaRPr>
                    </a:p>
                  </a:txBody>
                  <a:tcPr marL="11280" marR="11280" marT="11280" marB="0" anchor="ctr"/>
                </a:tc>
                <a:extLst>
                  <a:ext uri="{0D108BD9-81ED-4DB2-BD59-A6C34878D82A}">
                    <a16:rowId xmlns:a16="http://schemas.microsoft.com/office/drawing/2014/main" val="1275055289"/>
                  </a:ext>
                </a:extLst>
              </a:tr>
              <a:tr h="328353">
                <a:tc>
                  <a:txBody>
                    <a:bodyPr/>
                    <a:lstStyle/>
                    <a:p>
                      <a:pPr algn="l" fontAlgn="b"/>
                      <a:r>
                        <a:rPr lang="en-US" sz="1300" u="none" strike="noStrike">
                          <a:effectLst/>
                        </a:rPr>
                        <a:t>Me to You all</a:t>
                      </a:r>
                      <a:endParaRPr lang="en-US" sz="1300" b="0" i="0" u="none" strike="noStrike">
                        <a:solidFill>
                          <a:srgbClr val="000000"/>
                        </a:solidFill>
                        <a:effectLst/>
                        <a:latin typeface="Calibri" panose="020F0502020204030204" pitchFamily="34" charset="0"/>
                      </a:endParaRPr>
                    </a:p>
                  </a:txBody>
                  <a:tcPr marL="11280" marR="11280" marT="11280" marB="0" anchor="b"/>
                </a:tc>
                <a:tc>
                  <a:txBody>
                    <a:bodyPr/>
                    <a:lstStyle/>
                    <a:p>
                      <a:pPr algn="l" fontAlgn="ctr"/>
                      <a:r>
                        <a:rPr lang="en-US" sz="1300" u="none" strike="noStrike" dirty="0" err="1">
                          <a:effectLst/>
                        </a:rPr>
                        <a:t>itsv</a:t>
                      </a:r>
                      <a:r>
                        <a:rPr lang="en-US" sz="1300" u="none" strike="noStrike" dirty="0">
                          <a:effectLst/>
                        </a:rPr>
                        <a:t>- / [</a:t>
                      </a:r>
                      <a:r>
                        <a:rPr lang="en-US" sz="1300" u="none" strike="noStrike" dirty="0" err="1">
                          <a:effectLst/>
                        </a:rPr>
                        <a:t>itsvy</a:t>
                      </a:r>
                      <a:r>
                        <a:rPr lang="en-US" sz="1300" u="none" strike="noStrike" dirty="0">
                          <a:effectLst/>
                        </a:rPr>
                        <a:t>-]</a:t>
                      </a:r>
                      <a:endParaRPr lang="en-US" sz="1300" b="0" i="0" u="none" strike="noStrike" dirty="0">
                        <a:solidFill>
                          <a:srgbClr val="000000"/>
                        </a:solidFill>
                        <a:effectLst/>
                        <a:latin typeface="Calibri" panose="020F0502020204030204" pitchFamily="34" charset="0"/>
                      </a:endParaRPr>
                    </a:p>
                  </a:txBody>
                  <a:tcPr marL="11280" marR="11280" marT="11280" marB="0" anchor="ctr"/>
                </a:tc>
                <a:extLst>
                  <a:ext uri="{0D108BD9-81ED-4DB2-BD59-A6C34878D82A}">
                    <a16:rowId xmlns:a16="http://schemas.microsoft.com/office/drawing/2014/main" val="1408343840"/>
                  </a:ext>
                </a:extLst>
              </a:tr>
              <a:tr h="328353">
                <a:tc>
                  <a:txBody>
                    <a:bodyPr/>
                    <a:lstStyle/>
                    <a:p>
                      <a:pPr algn="l" fontAlgn="b"/>
                      <a:r>
                        <a:rPr lang="en-US" sz="1300" u="none" strike="noStrike">
                          <a:effectLst/>
                        </a:rPr>
                        <a:t>Us to You</a:t>
                      </a:r>
                      <a:endParaRPr lang="en-US" sz="1300" b="0" i="0" u="none" strike="noStrike">
                        <a:solidFill>
                          <a:srgbClr val="000000"/>
                        </a:solidFill>
                        <a:effectLst/>
                        <a:latin typeface="Calibri" panose="020F0502020204030204" pitchFamily="34" charset="0"/>
                      </a:endParaRPr>
                    </a:p>
                  </a:txBody>
                  <a:tcPr marL="11280" marR="11280" marT="11280" marB="0" anchor="b"/>
                </a:tc>
                <a:tc>
                  <a:txBody>
                    <a:bodyPr/>
                    <a:lstStyle/>
                    <a:p>
                      <a:pPr algn="l" fontAlgn="ctr"/>
                      <a:r>
                        <a:rPr lang="en-US" sz="1300" u="none" strike="noStrike" dirty="0" err="1">
                          <a:effectLst/>
                        </a:rPr>
                        <a:t>itsv</a:t>
                      </a:r>
                      <a:r>
                        <a:rPr lang="en-US" sz="1300" u="none" strike="noStrike" dirty="0">
                          <a:effectLst/>
                        </a:rPr>
                        <a:t>- / [</a:t>
                      </a:r>
                      <a:r>
                        <a:rPr lang="en-US" sz="1300" u="none" strike="noStrike" dirty="0" err="1">
                          <a:effectLst/>
                        </a:rPr>
                        <a:t>itsvy</a:t>
                      </a:r>
                      <a:r>
                        <a:rPr lang="en-US" sz="1300" u="none" strike="noStrike" dirty="0">
                          <a:effectLst/>
                        </a:rPr>
                        <a:t>-]</a:t>
                      </a:r>
                      <a:endParaRPr lang="en-US" sz="1300" b="0" i="0" u="none" strike="noStrike" dirty="0">
                        <a:solidFill>
                          <a:srgbClr val="000000"/>
                        </a:solidFill>
                        <a:effectLst/>
                        <a:latin typeface="Calibri" panose="020F0502020204030204" pitchFamily="34" charset="0"/>
                      </a:endParaRPr>
                    </a:p>
                  </a:txBody>
                  <a:tcPr marL="11280" marR="11280" marT="11280" marB="0" anchor="ctr"/>
                </a:tc>
                <a:extLst>
                  <a:ext uri="{0D108BD9-81ED-4DB2-BD59-A6C34878D82A}">
                    <a16:rowId xmlns:a16="http://schemas.microsoft.com/office/drawing/2014/main" val="4087194619"/>
                  </a:ext>
                </a:extLst>
              </a:tr>
            </a:tbl>
          </a:graphicData>
        </a:graphic>
      </p:graphicFrame>
    </p:spTree>
    <p:extLst>
      <p:ext uri="{BB962C8B-B14F-4D97-AF65-F5344CB8AC3E}">
        <p14:creationId xmlns:p14="http://schemas.microsoft.com/office/powerpoint/2010/main" val="33181137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3" name="Content Placeholder 2">
            <a:extLst>
              <a:ext uri="{FF2B5EF4-FFF2-40B4-BE49-F238E27FC236}">
                <a16:creationId xmlns:a16="http://schemas.microsoft.com/office/drawing/2014/main" id="{51BFF090-4261-6CC9-1406-7F28A96563A5}"/>
              </a:ext>
            </a:extLst>
          </p:cNvPr>
          <p:cNvSpPr>
            <a:spLocks noGrp="1"/>
          </p:cNvSpPr>
          <p:nvPr>
            <p:ph idx="1"/>
          </p:nvPr>
        </p:nvSpPr>
        <p:spPr>
          <a:xfrm>
            <a:off x="746449" y="1884784"/>
            <a:ext cx="11000791" cy="4702628"/>
          </a:xfrm>
        </p:spPr>
        <p:txBody>
          <a:bodyPr>
            <a:normAutofit/>
          </a:bodyPr>
          <a:lstStyle/>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When the subject is unstated or unimportant, there is an additional set of pronouns can be used.</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These pronouns are best used when the action that is taking place is the only relevant piece of data</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This may also be used if the Subject is unknown, but the results of the action are clear</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See the following table for a list of these pronouns</a:t>
            </a:r>
          </a:p>
        </p:txBody>
      </p:sp>
      <p:sp>
        <p:nvSpPr>
          <p:cNvPr id="7"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Object Focused Pronominal Prefixes</a:t>
            </a:r>
          </a:p>
        </p:txBody>
      </p:sp>
    </p:spTree>
    <p:extLst>
      <p:ext uri="{BB962C8B-B14F-4D97-AF65-F5344CB8AC3E}">
        <p14:creationId xmlns:p14="http://schemas.microsoft.com/office/powerpoint/2010/main" val="20266474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 name="Group 39">
            <a:extLst>
              <a:ext uri="{FF2B5EF4-FFF2-40B4-BE49-F238E27FC236}">
                <a16:creationId xmlns:a16="http://schemas.microsoft.com/office/drawing/2014/main" id="{1E5539EC-8CB8-002F-68C6-678840282659}"/>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41" name="Rectangle 40">
              <a:extLst>
                <a:ext uri="{FF2B5EF4-FFF2-40B4-BE49-F238E27FC236}">
                  <a16:creationId xmlns:a16="http://schemas.microsoft.com/office/drawing/2014/main" id="{6C5D55A6-9EFD-CDA3-20CC-A99812CE1AB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A5B6E73B-6DFD-AE6C-1628-DF8DC30085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10E00FC4-DDBC-F424-CF71-73AF7A284A6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Object Focused Pronominal Prefixes</a:t>
            </a:r>
          </a:p>
        </p:txBody>
      </p:sp>
      <p:graphicFrame>
        <p:nvGraphicFramePr>
          <p:cNvPr id="4" name="Content Placeholder 3">
            <a:extLst>
              <a:ext uri="{FF2B5EF4-FFF2-40B4-BE49-F238E27FC236}">
                <a16:creationId xmlns:a16="http://schemas.microsoft.com/office/drawing/2014/main" id="{ED6FBEAD-F8E8-C6C3-9370-B76E1C8FBA26}"/>
              </a:ext>
            </a:extLst>
          </p:cNvPr>
          <p:cNvGraphicFramePr>
            <a:graphicFrameLocks noGrp="1"/>
          </p:cNvGraphicFramePr>
          <p:nvPr>
            <p:ph idx="1"/>
            <p:extLst>
              <p:ext uri="{D42A27DB-BD31-4B8C-83A1-F6EECF244321}">
                <p14:modId xmlns:p14="http://schemas.microsoft.com/office/powerpoint/2010/main" val="587637168"/>
              </p:ext>
            </p:extLst>
          </p:nvPr>
        </p:nvGraphicFramePr>
        <p:xfrm>
          <a:off x="1576873" y="1808965"/>
          <a:ext cx="8948057" cy="4747193"/>
        </p:xfrm>
        <a:graphic>
          <a:graphicData uri="http://schemas.openxmlformats.org/drawingml/2006/table">
            <a:tbl>
              <a:tblPr firstRow="1" bandRow="1">
                <a:tableStyleId>{5C22544A-7EE6-4342-B048-85BDC9FD1C3A}</a:tableStyleId>
              </a:tblPr>
              <a:tblGrid>
                <a:gridCol w="5663480">
                  <a:extLst>
                    <a:ext uri="{9D8B030D-6E8A-4147-A177-3AD203B41FA5}">
                      <a16:colId xmlns:a16="http://schemas.microsoft.com/office/drawing/2014/main" val="1959760526"/>
                    </a:ext>
                  </a:extLst>
                </a:gridCol>
                <a:gridCol w="3284577">
                  <a:extLst>
                    <a:ext uri="{9D8B030D-6E8A-4147-A177-3AD203B41FA5}">
                      <a16:colId xmlns:a16="http://schemas.microsoft.com/office/drawing/2014/main" val="1414442755"/>
                    </a:ext>
                  </a:extLst>
                </a:gridCol>
              </a:tblGrid>
              <a:tr h="431563">
                <a:tc>
                  <a:txBody>
                    <a:bodyPr/>
                    <a:lstStyle/>
                    <a:p>
                      <a:pPr algn="ctr" fontAlgn="b"/>
                      <a:r>
                        <a:rPr lang="en-US" sz="1800" u="none" strike="noStrike">
                          <a:effectLst/>
                        </a:rPr>
                        <a:t>Subject/Object</a:t>
                      </a:r>
                      <a:endParaRPr lang="en-US" sz="1800" b="0" i="0" u="none" strike="noStrike">
                        <a:solidFill>
                          <a:srgbClr val="FFFFFF"/>
                        </a:solidFill>
                        <a:effectLst/>
                        <a:latin typeface="Calibri" panose="020F0502020204030204" pitchFamily="34" charset="0"/>
                      </a:endParaRPr>
                    </a:p>
                  </a:txBody>
                  <a:tcPr marL="15382" marR="15382" marT="15382" marB="0" anchor="b"/>
                </a:tc>
                <a:tc>
                  <a:txBody>
                    <a:bodyPr/>
                    <a:lstStyle/>
                    <a:p>
                      <a:pPr algn="ctr" fontAlgn="b"/>
                      <a:r>
                        <a:rPr lang="en-US" sz="1800" u="none" strike="noStrike">
                          <a:effectLst/>
                        </a:rPr>
                        <a:t>Prefix</a:t>
                      </a:r>
                      <a:endParaRPr lang="en-US" sz="1800" b="0" i="0" u="none" strike="noStrike">
                        <a:solidFill>
                          <a:srgbClr val="FFFFFF"/>
                        </a:solidFill>
                        <a:effectLst/>
                        <a:latin typeface="Calibri" panose="020F0502020204030204" pitchFamily="34" charset="0"/>
                      </a:endParaRPr>
                    </a:p>
                  </a:txBody>
                  <a:tcPr marL="15382" marR="15382" marT="15382" marB="0" anchor="b"/>
                </a:tc>
                <a:extLst>
                  <a:ext uri="{0D108BD9-81ED-4DB2-BD59-A6C34878D82A}">
                    <a16:rowId xmlns:a16="http://schemas.microsoft.com/office/drawing/2014/main" val="3129900474"/>
                  </a:ext>
                </a:extLst>
              </a:tr>
              <a:tr h="431563">
                <a:tc>
                  <a:txBody>
                    <a:bodyPr/>
                    <a:lstStyle/>
                    <a:p>
                      <a:pPr algn="l" fontAlgn="b"/>
                      <a:r>
                        <a:rPr lang="en-US" sz="1800" u="none" strike="noStrike" dirty="0">
                          <a:effectLst/>
                        </a:rPr>
                        <a:t>N/A to Me</a:t>
                      </a:r>
                      <a:endParaRPr lang="en-US" sz="1800" b="0" i="0" u="none" strike="noStrike" dirty="0">
                        <a:solidFill>
                          <a:srgbClr val="000000"/>
                        </a:solidFill>
                        <a:effectLst/>
                        <a:latin typeface="Calibri" panose="020F0502020204030204" pitchFamily="34" charset="0"/>
                      </a:endParaRPr>
                    </a:p>
                  </a:txBody>
                  <a:tcPr marL="15382" marR="15382" marT="15382" marB="0" anchor="b"/>
                </a:tc>
                <a:tc>
                  <a:txBody>
                    <a:bodyPr/>
                    <a:lstStyle/>
                    <a:p>
                      <a:pPr algn="l" fontAlgn="ctr"/>
                      <a:r>
                        <a:rPr lang="en-US" sz="1800" u="none" strike="noStrike">
                          <a:effectLst/>
                        </a:rPr>
                        <a:t>vgi- [vgw-] </a:t>
                      </a:r>
                      <a:endParaRPr lang="en-US" sz="1800" b="0" i="0" u="none" strike="noStrike">
                        <a:solidFill>
                          <a:srgbClr val="000000"/>
                        </a:solidFill>
                        <a:effectLst/>
                        <a:latin typeface="Calibri" panose="020F0502020204030204" pitchFamily="34" charset="0"/>
                      </a:endParaRPr>
                    </a:p>
                  </a:txBody>
                  <a:tcPr marL="15382" marR="15382" marT="15382" marB="0" anchor="ctr"/>
                </a:tc>
                <a:extLst>
                  <a:ext uri="{0D108BD9-81ED-4DB2-BD59-A6C34878D82A}">
                    <a16:rowId xmlns:a16="http://schemas.microsoft.com/office/drawing/2014/main" val="1747657987"/>
                  </a:ext>
                </a:extLst>
              </a:tr>
              <a:tr h="431563">
                <a:tc>
                  <a:txBody>
                    <a:bodyPr/>
                    <a:lstStyle/>
                    <a:p>
                      <a:pPr algn="l" fontAlgn="b"/>
                      <a:r>
                        <a:rPr lang="en-US" sz="1800" u="none" strike="noStrike" dirty="0">
                          <a:effectLst/>
                        </a:rPr>
                        <a:t>N/A to You</a:t>
                      </a:r>
                      <a:endParaRPr lang="en-US" sz="1800" b="0" i="0" u="none" strike="noStrike" dirty="0">
                        <a:solidFill>
                          <a:srgbClr val="000000"/>
                        </a:solidFill>
                        <a:effectLst/>
                        <a:latin typeface="Calibri" panose="020F0502020204030204" pitchFamily="34" charset="0"/>
                      </a:endParaRPr>
                    </a:p>
                  </a:txBody>
                  <a:tcPr marL="15382" marR="15382" marT="15382" marB="0" anchor="b"/>
                </a:tc>
                <a:tc>
                  <a:txBody>
                    <a:bodyPr/>
                    <a:lstStyle/>
                    <a:p>
                      <a:pPr algn="l" fontAlgn="ctr"/>
                      <a:r>
                        <a:rPr lang="en-US" sz="1800" u="none" strike="noStrike">
                          <a:effectLst/>
                        </a:rPr>
                        <a:t>etsa- </a:t>
                      </a:r>
                      <a:endParaRPr lang="en-US" sz="1800" b="0" i="0" u="none" strike="noStrike">
                        <a:solidFill>
                          <a:srgbClr val="000000"/>
                        </a:solidFill>
                        <a:effectLst/>
                        <a:latin typeface="Calibri" panose="020F0502020204030204" pitchFamily="34" charset="0"/>
                      </a:endParaRPr>
                    </a:p>
                  </a:txBody>
                  <a:tcPr marL="15382" marR="15382" marT="15382" marB="0" anchor="ctr"/>
                </a:tc>
                <a:extLst>
                  <a:ext uri="{0D108BD9-81ED-4DB2-BD59-A6C34878D82A}">
                    <a16:rowId xmlns:a16="http://schemas.microsoft.com/office/drawing/2014/main" val="1451312672"/>
                  </a:ext>
                </a:extLst>
              </a:tr>
              <a:tr h="431563">
                <a:tc>
                  <a:txBody>
                    <a:bodyPr/>
                    <a:lstStyle/>
                    <a:p>
                      <a:pPr algn="l" fontAlgn="b"/>
                      <a:r>
                        <a:rPr lang="en-US" sz="1800" u="none" strike="noStrike" dirty="0">
                          <a:effectLst/>
                        </a:rPr>
                        <a:t>N/A to </a:t>
                      </a:r>
                      <a:r>
                        <a:rPr lang="en-US" sz="1800" u="none" strike="noStrike" dirty="0" err="1">
                          <a:effectLst/>
                        </a:rPr>
                        <a:t>Him/Her</a:t>
                      </a:r>
                      <a:endParaRPr lang="en-US" sz="1800" b="0" i="0" u="none" strike="noStrike" dirty="0">
                        <a:solidFill>
                          <a:srgbClr val="000000"/>
                        </a:solidFill>
                        <a:effectLst/>
                        <a:latin typeface="Calibri" panose="020F0502020204030204" pitchFamily="34" charset="0"/>
                      </a:endParaRPr>
                    </a:p>
                  </a:txBody>
                  <a:tcPr marL="15382" marR="15382" marT="15382" marB="0" anchor="b"/>
                </a:tc>
                <a:tc>
                  <a:txBody>
                    <a:bodyPr/>
                    <a:lstStyle/>
                    <a:p>
                      <a:pPr algn="l" fontAlgn="ctr"/>
                      <a:r>
                        <a:rPr lang="en-US" sz="1800" u="none" strike="noStrike">
                          <a:effectLst/>
                        </a:rPr>
                        <a:t>atsi- [ag-]</a:t>
                      </a:r>
                      <a:endParaRPr lang="en-US" sz="1800" b="0" i="0" u="none" strike="noStrike">
                        <a:solidFill>
                          <a:srgbClr val="000000"/>
                        </a:solidFill>
                        <a:effectLst/>
                        <a:latin typeface="Calibri" panose="020F0502020204030204" pitchFamily="34" charset="0"/>
                      </a:endParaRPr>
                    </a:p>
                  </a:txBody>
                  <a:tcPr marL="15382" marR="15382" marT="15382" marB="0" anchor="ctr"/>
                </a:tc>
                <a:extLst>
                  <a:ext uri="{0D108BD9-81ED-4DB2-BD59-A6C34878D82A}">
                    <a16:rowId xmlns:a16="http://schemas.microsoft.com/office/drawing/2014/main" val="2119750267"/>
                  </a:ext>
                </a:extLst>
              </a:tr>
              <a:tr h="431563">
                <a:tc>
                  <a:txBody>
                    <a:bodyPr/>
                    <a:lstStyle/>
                    <a:p>
                      <a:pPr algn="l" fontAlgn="b"/>
                      <a:r>
                        <a:rPr lang="en-US" sz="1800" u="none" strike="noStrike" dirty="0">
                          <a:effectLst/>
                        </a:rPr>
                        <a:t>N/A to You and I</a:t>
                      </a:r>
                      <a:endParaRPr lang="en-US" sz="1800" b="0" i="0" u="none" strike="noStrike" dirty="0">
                        <a:solidFill>
                          <a:srgbClr val="000000"/>
                        </a:solidFill>
                        <a:effectLst/>
                        <a:latin typeface="Calibri" panose="020F0502020204030204" pitchFamily="34" charset="0"/>
                      </a:endParaRPr>
                    </a:p>
                  </a:txBody>
                  <a:tcPr marL="15382" marR="15382" marT="15382" marB="0" anchor="b"/>
                </a:tc>
                <a:tc>
                  <a:txBody>
                    <a:bodyPr/>
                    <a:lstStyle/>
                    <a:p>
                      <a:pPr algn="l" fontAlgn="ctr"/>
                      <a:r>
                        <a:rPr lang="en-US" sz="1800" u="none" strike="noStrike">
                          <a:effectLst/>
                        </a:rPr>
                        <a:t>egini-</a:t>
                      </a:r>
                      <a:endParaRPr lang="en-US" sz="1800" b="0" i="0" u="none" strike="noStrike">
                        <a:solidFill>
                          <a:srgbClr val="000000"/>
                        </a:solidFill>
                        <a:effectLst/>
                        <a:latin typeface="Calibri" panose="020F0502020204030204" pitchFamily="34" charset="0"/>
                      </a:endParaRPr>
                    </a:p>
                  </a:txBody>
                  <a:tcPr marL="15382" marR="15382" marT="15382" marB="0" anchor="ctr"/>
                </a:tc>
                <a:extLst>
                  <a:ext uri="{0D108BD9-81ED-4DB2-BD59-A6C34878D82A}">
                    <a16:rowId xmlns:a16="http://schemas.microsoft.com/office/drawing/2014/main" val="2831418339"/>
                  </a:ext>
                </a:extLst>
              </a:tr>
              <a:tr h="431563">
                <a:tc>
                  <a:txBody>
                    <a:bodyPr/>
                    <a:lstStyle/>
                    <a:p>
                      <a:pPr algn="l" fontAlgn="b"/>
                      <a:r>
                        <a:rPr lang="en-US" sz="1800" u="none" strike="noStrike">
                          <a:effectLst/>
                        </a:rPr>
                        <a:t>N/A to Us 2</a:t>
                      </a:r>
                      <a:endParaRPr lang="en-US" sz="1800" b="0" i="0" u="none" strike="noStrike">
                        <a:solidFill>
                          <a:srgbClr val="000000"/>
                        </a:solidFill>
                        <a:effectLst/>
                        <a:latin typeface="Calibri" panose="020F0502020204030204" pitchFamily="34" charset="0"/>
                      </a:endParaRPr>
                    </a:p>
                  </a:txBody>
                  <a:tcPr marL="15382" marR="15382" marT="15382" marB="0" anchor="b"/>
                </a:tc>
                <a:tc>
                  <a:txBody>
                    <a:bodyPr/>
                    <a:lstStyle/>
                    <a:p>
                      <a:pPr algn="l" fontAlgn="ctr"/>
                      <a:r>
                        <a:rPr lang="en-US" sz="1800" u="none" strike="noStrike" dirty="0" err="1">
                          <a:effectLst/>
                        </a:rPr>
                        <a:t>ogini</a:t>
                      </a:r>
                      <a:r>
                        <a:rPr lang="en-US" sz="1800" u="none" strike="noStrike" dirty="0">
                          <a:effectLst/>
                        </a:rPr>
                        <a:t>- </a:t>
                      </a:r>
                      <a:endParaRPr lang="en-US" sz="1800" b="0" i="0" u="none" strike="noStrike" dirty="0">
                        <a:solidFill>
                          <a:srgbClr val="000000"/>
                        </a:solidFill>
                        <a:effectLst/>
                        <a:latin typeface="Calibri" panose="020F0502020204030204" pitchFamily="34" charset="0"/>
                      </a:endParaRPr>
                    </a:p>
                  </a:txBody>
                  <a:tcPr marL="15382" marR="15382" marT="15382" marB="0" anchor="ctr"/>
                </a:tc>
                <a:extLst>
                  <a:ext uri="{0D108BD9-81ED-4DB2-BD59-A6C34878D82A}">
                    <a16:rowId xmlns:a16="http://schemas.microsoft.com/office/drawing/2014/main" val="1561942594"/>
                  </a:ext>
                </a:extLst>
              </a:tr>
              <a:tr h="431563">
                <a:tc>
                  <a:txBody>
                    <a:bodyPr/>
                    <a:lstStyle/>
                    <a:p>
                      <a:pPr algn="l" fontAlgn="b"/>
                      <a:r>
                        <a:rPr lang="en-US" sz="1800" u="none" strike="noStrike">
                          <a:effectLst/>
                        </a:rPr>
                        <a:t>N/A to All of Us</a:t>
                      </a:r>
                      <a:endParaRPr lang="en-US" sz="1800" b="0" i="0" u="none" strike="noStrike">
                        <a:solidFill>
                          <a:srgbClr val="000000"/>
                        </a:solidFill>
                        <a:effectLst/>
                        <a:latin typeface="Calibri" panose="020F0502020204030204" pitchFamily="34" charset="0"/>
                      </a:endParaRPr>
                    </a:p>
                  </a:txBody>
                  <a:tcPr marL="15382" marR="15382" marT="15382" marB="0" anchor="b"/>
                </a:tc>
                <a:tc>
                  <a:txBody>
                    <a:bodyPr/>
                    <a:lstStyle/>
                    <a:p>
                      <a:pPr algn="l" fontAlgn="ctr"/>
                      <a:r>
                        <a:rPr lang="en-US" sz="1800" u="none" strike="noStrike" dirty="0" err="1">
                          <a:effectLst/>
                        </a:rPr>
                        <a:t>egi</a:t>
                      </a:r>
                      <a:r>
                        <a:rPr lang="en-US" sz="1800" u="none" strike="noStrike" dirty="0">
                          <a:effectLst/>
                        </a:rPr>
                        <a:t>-</a:t>
                      </a:r>
                      <a:endParaRPr lang="en-US" sz="1800" b="0" i="0" u="none" strike="noStrike" dirty="0">
                        <a:solidFill>
                          <a:srgbClr val="000000"/>
                        </a:solidFill>
                        <a:effectLst/>
                        <a:latin typeface="Calibri" panose="020F0502020204030204" pitchFamily="34" charset="0"/>
                      </a:endParaRPr>
                    </a:p>
                  </a:txBody>
                  <a:tcPr marL="15382" marR="15382" marT="15382" marB="0" anchor="ctr"/>
                </a:tc>
                <a:extLst>
                  <a:ext uri="{0D108BD9-81ED-4DB2-BD59-A6C34878D82A}">
                    <a16:rowId xmlns:a16="http://schemas.microsoft.com/office/drawing/2014/main" val="2773058309"/>
                  </a:ext>
                </a:extLst>
              </a:tr>
              <a:tr h="431563">
                <a:tc>
                  <a:txBody>
                    <a:bodyPr/>
                    <a:lstStyle/>
                    <a:p>
                      <a:pPr algn="l" fontAlgn="b"/>
                      <a:r>
                        <a:rPr lang="en-US" sz="1800" u="none" strike="noStrike">
                          <a:effectLst/>
                        </a:rPr>
                        <a:t>N/A to Us</a:t>
                      </a:r>
                      <a:endParaRPr lang="en-US" sz="1800" b="0" i="0" u="none" strike="noStrike">
                        <a:solidFill>
                          <a:srgbClr val="000000"/>
                        </a:solidFill>
                        <a:effectLst/>
                        <a:latin typeface="Calibri" panose="020F0502020204030204" pitchFamily="34" charset="0"/>
                      </a:endParaRPr>
                    </a:p>
                  </a:txBody>
                  <a:tcPr marL="15382" marR="15382" marT="15382" marB="0" anchor="b"/>
                </a:tc>
                <a:tc>
                  <a:txBody>
                    <a:bodyPr/>
                    <a:lstStyle/>
                    <a:p>
                      <a:pPr algn="l" fontAlgn="ctr"/>
                      <a:r>
                        <a:rPr lang="en-US" sz="1800" u="none" strike="noStrike" dirty="0" err="1">
                          <a:effectLst/>
                        </a:rPr>
                        <a:t>ogi</a:t>
                      </a:r>
                      <a:r>
                        <a:rPr lang="en-US" sz="1800" u="none" strike="noStrike" dirty="0">
                          <a:effectLst/>
                        </a:rPr>
                        <a:t>-</a:t>
                      </a:r>
                      <a:endParaRPr lang="en-US" sz="1800" b="0" i="0" u="none" strike="noStrike" dirty="0">
                        <a:solidFill>
                          <a:srgbClr val="000000"/>
                        </a:solidFill>
                        <a:effectLst/>
                        <a:latin typeface="Calibri" panose="020F0502020204030204" pitchFamily="34" charset="0"/>
                      </a:endParaRPr>
                    </a:p>
                  </a:txBody>
                  <a:tcPr marL="15382" marR="15382" marT="15382" marB="0" anchor="ctr"/>
                </a:tc>
                <a:extLst>
                  <a:ext uri="{0D108BD9-81ED-4DB2-BD59-A6C34878D82A}">
                    <a16:rowId xmlns:a16="http://schemas.microsoft.com/office/drawing/2014/main" val="2812612193"/>
                  </a:ext>
                </a:extLst>
              </a:tr>
              <a:tr h="431563">
                <a:tc>
                  <a:txBody>
                    <a:bodyPr/>
                    <a:lstStyle/>
                    <a:p>
                      <a:pPr algn="l" fontAlgn="b"/>
                      <a:r>
                        <a:rPr lang="en-US" sz="1800" u="none" strike="noStrike">
                          <a:effectLst/>
                        </a:rPr>
                        <a:t>N/A to You 2</a:t>
                      </a:r>
                      <a:endParaRPr lang="en-US" sz="1800" b="0" i="0" u="none" strike="noStrike">
                        <a:solidFill>
                          <a:srgbClr val="000000"/>
                        </a:solidFill>
                        <a:effectLst/>
                        <a:latin typeface="Calibri" panose="020F0502020204030204" pitchFamily="34" charset="0"/>
                      </a:endParaRPr>
                    </a:p>
                  </a:txBody>
                  <a:tcPr marL="15382" marR="15382" marT="15382" marB="0" anchor="b"/>
                </a:tc>
                <a:tc>
                  <a:txBody>
                    <a:bodyPr/>
                    <a:lstStyle/>
                    <a:p>
                      <a:pPr algn="l" fontAlgn="ctr"/>
                      <a:r>
                        <a:rPr lang="en-US" sz="1800" u="none" strike="noStrike" dirty="0" err="1">
                          <a:effectLst/>
                        </a:rPr>
                        <a:t>esdi</a:t>
                      </a:r>
                      <a:r>
                        <a:rPr lang="en-US" sz="1800" u="none" strike="noStrike" dirty="0">
                          <a:effectLst/>
                        </a:rPr>
                        <a:t>-</a:t>
                      </a:r>
                      <a:endParaRPr lang="en-US" sz="1800" b="0" i="0" u="none" strike="noStrike" dirty="0">
                        <a:solidFill>
                          <a:srgbClr val="000000"/>
                        </a:solidFill>
                        <a:effectLst/>
                        <a:latin typeface="Calibri" panose="020F0502020204030204" pitchFamily="34" charset="0"/>
                      </a:endParaRPr>
                    </a:p>
                  </a:txBody>
                  <a:tcPr marL="15382" marR="15382" marT="15382" marB="0" anchor="ctr"/>
                </a:tc>
                <a:extLst>
                  <a:ext uri="{0D108BD9-81ED-4DB2-BD59-A6C34878D82A}">
                    <a16:rowId xmlns:a16="http://schemas.microsoft.com/office/drawing/2014/main" val="223283857"/>
                  </a:ext>
                </a:extLst>
              </a:tr>
              <a:tr h="431563">
                <a:tc>
                  <a:txBody>
                    <a:bodyPr/>
                    <a:lstStyle/>
                    <a:p>
                      <a:pPr algn="l" fontAlgn="b"/>
                      <a:r>
                        <a:rPr lang="en-US" sz="1800" u="none" strike="noStrike">
                          <a:effectLst/>
                        </a:rPr>
                        <a:t>N/A to You All</a:t>
                      </a:r>
                      <a:endParaRPr lang="en-US" sz="1800" b="0" i="0" u="none" strike="noStrike">
                        <a:solidFill>
                          <a:srgbClr val="000000"/>
                        </a:solidFill>
                        <a:effectLst/>
                        <a:latin typeface="Calibri" panose="020F0502020204030204" pitchFamily="34" charset="0"/>
                      </a:endParaRPr>
                    </a:p>
                  </a:txBody>
                  <a:tcPr marL="15382" marR="15382" marT="15382" marB="0" anchor="b"/>
                </a:tc>
                <a:tc>
                  <a:txBody>
                    <a:bodyPr/>
                    <a:lstStyle/>
                    <a:p>
                      <a:pPr algn="l" fontAlgn="ctr"/>
                      <a:r>
                        <a:rPr lang="en-US" sz="1800" u="none" strike="noStrike" dirty="0" err="1">
                          <a:effectLst/>
                        </a:rPr>
                        <a:t>etsi</a:t>
                      </a:r>
                      <a:r>
                        <a:rPr lang="en-US" sz="1800" u="none" strike="noStrike" dirty="0">
                          <a:effectLst/>
                        </a:rPr>
                        <a:t>-</a:t>
                      </a:r>
                      <a:endParaRPr lang="en-US" sz="1800" b="0" i="0" u="none" strike="noStrike" dirty="0">
                        <a:solidFill>
                          <a:srgbClr val="000000"/>
                        </a:solidFill>
                        <a:effectLst/>
                        <a:latin typeface="Calibri" panose="020F0502020204030204" pitchFamily="34" charset="0"/>
                      </a:endParaRPr>
                    </a:p>
                  </a:txBody>
                  <a:tcPr marL="15382" marR="15382" marT="15382" marB="0" anchor="ctr"/>
                </a:tc>
                <a:extLst>
                  <a:ext uri="{0D108BD9-81ED-4DB2-BD59-A6C34878D82A}">
                    <a16:rowId xmlns:a16="http://schemas.microsoft.com/office/drawing/2014/main" val="1175863233"/>
                  </a:ext>
                </a:extLst>
              </a:tr>
              <a:tr h="431563">
                <a:tc>
                  <a:txBody>
                    <a:bodyPr/>
                    <a:lstStyle/>
                    <a:p>
                      <a:pPr algn="l" fontAlgn="b"/>
                      <a:r>
                        <a:rPr lang="en-US" sz="1800" u="none" strike="noStrike">
                          <a:effectLst/>
                        </a:rPr>
                        <a:t>N/A to Them</a:t>
                      </a:r>
                      <a:endParaRPr lang="en-US" sz="1800" b="0" i="0" u="none" strike="noStrike">
                        <a:solidFill>
                          <a:srgbClr val="000000"/>
                        </a:solidFill>
                        <a:effectLst/>
                        <a:latin typeface="Calibri" panose="020F0502020204030204" pitchFamily="34" charset="0"/>
                      </a:endParaRPr>
                    </a:p>
                  </a:txBody>
                  <a:tcPr marL="15382" marR="15382" marT="15382" marB="0" anchor="b"/>
                </a:tc>
                <a:tc>
                  <a:txBody>
                    <a:bodyPr/>
                    <a:lstStyle/>
                    <a:p>
                      <a:pPr algn="l" fontAlgn="ctr"/>
                      <a:r>
                        <a:rPr lang="en-US" sz="1800" u="none" strike="noStrike" dirty="0" err="1">
                          <a:effectLst/>
                        </a:rPr>
                        <a:t>getsi</a:t>
                      </a:r>
                      <a:r>
                        <a:rPr lang="en-US" sz="1800" u="none" strike="noStrike" dirty="0">
                          <a:effectLst/>
                        </a:rPr>
                        <a:t>- [</a:t>
                      </a:r>
                      <a:r>
                        <a:rPr lang="en-US" sz="1800" u="none" strike="noStrike" dirty="0" err="1">
                          <a:effectLst/>
                        </a:rPr>
                        <a:t>geg</a:t>
                      </a:r>
                      <a:r>
                        <a:rPr lang="en-US" sz="1800" u="none" strike="noStrike" dirty="0">
                          <a:effectLst/>
                        </a:rPr>
                        <a:t>-]</a:t>
                      </a:r>
                      <a:endParaRPr lang="en-US" sz="1800" b="0" i="0" u="none" strike="noStrike" dirty="0">
                        <a:solidFill>
                          <a:srgbClr val="000000"/>
                        </a:solidFill>
                        <a:effectLst/>
                        <a:latin typeface="Calibri" panose="020F0502020204030204" pitchFamily="34" charset="0"/>
                      </a:endParaRPr>
                    </a:p>
                  </a:txBody>
                  <a:tcPr marL="15382" marR="15382" marT="15382" marB="0" anchor="ctr"/>
                </a:tc>
                <a:extLst>
                  <a:ext uri="{0D108BD9-81ED-4DB2-BD59-A6C34878D82A}">
                    <a16:rowId xmlns:a16="http://schemas.microsoft.com/office/drawing/2014/main" val="1106650229"/>
                  </a:ext>
                </a:extLst>
              </a:tr>
            </a:tbl>
          </a:graphicData>
        </a:graphic>
      </p:graphicFrame>
    </p:spTree>
    <p:extLst>
      <p:ext uri="{BB962C8B-B14F-4D97-AF65-F5344CB8AC3E}">
        <p14:creationId xmlns:p14="http://schemas.microsoft.com/office/powerpoint/2010/main" val="2191272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a:solidFill>
                  <a:srgbClr val="FFFFFF"/>
                </a:solidFill>
              </a:rPr>
              <a:t>Cherokee Verbs – Key Components</a:t>
            </a:r>
          </a:p>
        </p:txBody>
      </p:sp>
      <p:sp>
        <p:nvSpPr>
          <p:cNvPr id="3" name="Content Placeholder 2">
            <a:extLst>
              <a:ext uri="{FF2B5EF4-FFF2-40B4-BE49-F238E27FC236}">
                <a16:creationId xmlns:a16="http://schemas.microsoft.com/office/drawing/2014/main" id="{A6710211-E94A-E1D2-A657-D882EEB6F624}"/>
              </a:ext>
            </a:extLst>
          </p:cNvPr>
          <p:cNvSpPr>
            <a:spLocks noGrp="1"/>
          </p:cNvSpPr>
          <p:nvPr>
            <p:ph idx="1"/>
          </p:nvPr>
        </p:nvSpPr>
        <p:spPr>
          <a:xfrm>
            <a:off x="1283516" y="1808965"/>
            <a:ext cx="9714451" cy="4591835"/>
          </a:xfrm>
        </p:spPr>
        <p:txBody>
          <a:bodyPr vert="horz" lIns="91440" tIns="45720" rIns="91440" bIns="45720" rtlCol="0">
            <a:normAutofit/>
          </a:bodyPr>
          <a:lstStyle/>
          <a:p>
            <a:pPr lvl="1"/>
            <a:r>
              <a:rPr lang="en-US" sz="2800" dirty="0"/>
              <a:t>The Pronominal Prefix</a:t>
            </a:r>
          </a:p>
          <a:p>
            <a:pPr lvl="2"/>
            <a:r>
              <a:rPr lang="en-US" dirty="0"/>
              <a:t>The Pronominal Prefix establishes who is involved in the action and may also indicate the object of the action</a:t>
            </a:r>
          </a:p>
          <a:p>
            <a:pPr lvl="2"/>
            <a:r>
              <a:rPr lang="en-US" dirty="0"/>
              <a:t>For Intransitive Verbs, the Pronominal Prefix can be a Set A Prefix, which is typically used for Active Verbs</a:t>
            </a:r>
          </a:p>
          <a:p>
            <a:pPr lvl="2"/>
            <a:r>
              <a:rPr lang="en-US" dirty="0"/>
              <a:t>For Intransitive Verbs, the Pronominal Prefix can </a:t>
            </a:r>
            <a:r>
              <a:rPr lang="en-US" dirty="0" smtClean="0"/>
              <a:t>ALSO be </a:t>
            </a:r>
            <a:r>
              <a:rPr lang="en-US" dirty="0"/>
              <a:t>a Set B Prefix, which is typically a Passive or Stative Verb.</a:t>
            </a:r>
          </a:p>
          <a:p>
            <a:pPr lvl="2"/>
            <a:r>
              <a:rPr lang="en-US" dirty="0"/>
              <a:t>Both Set A and Set B may also be used for basic Transitive Verbs where the Object is understood to be a </a:t>
            </a:r>
            <a:r>
              <a:rPr lang="en-US" dirty="0" smtClean="0"/>
              <a:t>thing or a 3</a:t>
            </a:r>
            <a:r>
              <a:rPr lang="en-US" baseline="30000" dirty="0" smtClean="0"/>
              <a:t>rd</a:t>
            </a:r>
            <a:r>
              <a:rPr lang="en-US" dirty="0" smtClean="0"/>
              <a:t> person.</a:t>
            </a:r>
            <a:endParaRPr lang="en-US" dirty="0"/>
          </a:p>
          <a:p>
            <a:pPr lvl="2"/>
            <a:r>
              <a:rPr lang="en-US" dirty="0"/>
              <a:t>A Pronominal Prefix may also be a Combined Prefix, which is typically used for Transitive Verbs involving more than one subject or </a:t>
            </a:r>
            <a:r>
              <a:rPr lang="en-US" dirty="0" smtClean="0"/>
              <a:t>object where 2 of them are Local (more on this later).</a:t>
            </a:r>
            <a:endParaRPr lang="en-US" dirty="0"/>
          </a:p>
          <a:p>
            <a:pPr lvl="1"/>
            <a:endParaRPr lang="en-US" sz="2800" dirty="0"/>
          </a:p>
        </p:txBody>
      </p:sp>
    </p:spTree>
    <p:extLst>
      <p:ext uri="{BB962C8B-B14F-4D97-AF65-F5344CB8AC3E}">
        <p14:creationId xmlns:p14="http://schemas.microsoft.com/office/powerpoint/2010/main" val="14210308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3" name="Content Placeholder 2">
            <a:extLst>
              <a:ext uri="{FF2B5EF4-FFF2-40B4-BE49-F238E27FC236}">
                <a16:creationId xmlns:a16="http://schemas.microsoft.com/office/drawing/2014/main" id="{51BFF090-4261-6CC9-1406-7F28A96563A5}"/>
              </a:ext>
            </a:extLst>
          </p:cNvPr>
          <p:cNvSpPr>
            <a:spLocks noGrp="1"/>
          </p:cNvSpPr>
          <p:nvPr>
            <p:ph idx="1"/>
          </p:nvPr>
        </p:nvSpPr>
        <p:spPr>
          <a:xfrm>
            <a:off x="746449" y="1884784"/>
            <a:ext cx="11000791" cy="4702628"/>
          </a:xfrm>
        </p:spPr>
        <p:txBody>
          <a:bodyPr>
            <a:normAutofit/>
          </a:bodyPr>
          <a:lstStyle/>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These new Pronominals function by the same rules as </a:t>
            </a:r>
            <a:r>
              <a:rPr lang="en-US" kern="100" dirty="0" smtClean="0">
                <a:latin typeface="Calibri" panose="020F0502020204030204" pitchFamily="34" charset="0"/>
                <a:ea typeface="Calibri" panose="020F0502020204030204" pitchFamily="34" charset="0"/>
                <a:cs typeface="Times New Roman" panose="02020603050405020304" pitchFamily="18" charset="0"/>
              </a:rPr>
              <a:t>the </a:t>
            </a:r>
            <a:r>
              <a:rPr lang="en-US" kern="100" dirty="0">
                <a:latin typeface="Calibri" panose="020F0502020204030204" pitchFamily="34" charset="0"/>
                <a:ea typeface="Calibri" panose="020F0502020204030204" pitchFamily="34" charset="0"/>
                <a:cs typeface="Times New Roman" panose="02020603050405020304" pitchFamily="18" charset="0"/>
              </a:rPr>
              <a:t>standard Set A or Set B verbs.</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They still follow vowel clash rules</a:t>
            </a:r>
          </a:p>
          <a:p>
            <a:pPr marL="800100" lvl="1"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Some have specific alterations when presented with a vowel clash, which are indicated with [ ] enclosures</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They can still be attached to other affixes and pre-pronominals</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They also follow many of the same conventions for conjugating tenses assuming you follow the 5-Stem system</a:t>
            </a:r>
          </a:p>
          <a:p>
            <a:pPr marL="0" lvl="0" indent="0">
              <a:lnSpc>
                <a:spcPct val="107000"/>
              </a:lnSpc>
              <a:spcBef>
                <a:spcPts val="0"/>
              </a:spcBef>
              <a:spcAft>
                <a:spcPts val="800"/>
              </a:spcAft>
              <a:buNone/>
              <a:tabLst>
                <a:tab pos="457200" algn="l"/>
              </a:tabLst>
            </a:pP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Bef>
                <a:spcPts val="0"/>
              </a:spcBef>
              <a:spcAft>
                <a:spcPts val="800"/>
              </a:spcAft>
              <a:buNone/>
              <a:tabLst>
                <a:tab pos="457200" algn="l"/>
              </a:tabLst>
            </a:pPr>
            <a:endParaRPr lang="en-US" sz="28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Put Them All Together</a:t>
            </a:r>
          </a:p>
        </p:txBody>
      </p:sp>
    </p:spTree>
    <p:extLst>
      <p:ext uri="{BB962C8B-B14F-4D97-AF65-F5344CB8AC3E}">
        <p14:creationId xmlns:p14="http://schemas.microsoft.com/office/powerpoint/2010/main" val="4582588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3" name="Content Placeholder 2">
            <a:extLst>
              <a:ext uri="{FF2B5EF4-FFF2-40B4-BE49-F238E27FC236}">
                <a16:creationId xmlns:a16="http://schemas.microsoft.com/office/drawing/2014/main" id="{51BFF090-4261-6CC9-1406-7F28A96563A5}"/>
              </a:ext>
            </a:extLst>
          </p:cNvPr>
          <p:cNvSpPr>
            <a:spLocks noGrp="1"/>
          </p:cNvSpPr>
          <p:nvPr>
            <p:ph idx="1"/>
          </p:nvPr>
        </p:nvSpPr>
        <p:spPr>
          <a:xfrm>
            <a:off x="746449" y="1884784"/>
            <a:ext cx="11000791" cy="4702628"/>
          </a:xfrm>
        </p:spPr>
        <p:txBody>
          <a:bodyPr>
            <a:normAutofit/>
          </a:bodyPr>
          <a:lstStyle/>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The final component for verb construction for this unit is the Reflexive Prefix.</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This is used when the Subject and the Object of the action are the same</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This prefix /-</a:t>
            </a:r>
            <a:r>
              <a:rPr lang="en-US" i="1" kern="100" dirty="0">
                <a:latin typeface="Calibri" panose="020F0502020204030204" pitchFamily="34" charset="0"/>
                <a:ea typeface="Calibri" panose="020F0502020204030204" pitchFamily="34" charset="0"/>
                <a:cs typeface="Times New Roman" panose="02020603050405020304" pitchFamily="18" charset="0"/>
              </a:rPr>
              <a:t>adad-</a:t>
            </a:r>
            <a:r>
              <a:rPr lang="en-US" kern="100" dirty="0">
                <a:latin typeface="Calibri" panose="020F0502020204030204" pitchFamily="34" charset="0"/>
                <a:ea typeface="Calibri" panose="020F0502020204030204" pitchFamily="34" charset="0"/>
                <a:cs typeface="Times New Roman" panose="02020603050405020304" pitchFamily="18" charset="0"/>
              </a:rPr>
              <a:t>/ appears after the pronominal, but before the verb stem</a:t>
            </a:r>
          </a:p>
          <a:p>
            <a:pPr marL="800100" lvl="1"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If it appears before vowels other than /</a:t>
            </a:r>
            <a:r>
              <a:rPr lang="en-US" i="1" kern="100" dirty="0">
                <a:latin typeface="Calibri" panose="020F0502020204030204" pitchFamily="34" charset="0"/>
                <a:ea typeface="Calibri" panose="020F0502020204030204" pitchFamily="34" charset="0"/>
                <a:cs typeface="Times New Roman" panose="02020603050405020304" pitchFamily="18" charset="0"/>
              </a:rPr>
              <a:t>a</a:t>
            </a:r>
            <a:r>
              <a:rPr lang="en-US" kern="100" dirty="0">
                <a:latin typeface="Calibri" panose="020F0502020204030204" pitchFamily="34" charset="0"/>
                <a:ea typeface="Calibri" panose="020F0502020204030204" pitchFamily="34" charset="0"/>
                <a:cs typeface="Times New Roman" panose="02020603050405020304" pitchFamily="18" charset="0"/>
              </a:rPr>
              <a:t>/, use /-</a:t>
            </a:r>
            <a:r>
              <a:rPr lang="en-US" i="1" kern="100" dirty="0">
                <a:latin typeface="Calibri" panose="020F0502020204030204" pitchFamily="34" charset="0"/>
                <a:ea typeface="Calibri" panose="020F0502020204030204" pitchFamily="34" charset="0"/>
                <a:cs typeface="Times New Roman" panose="02020603050405020304" pitchFamily="18" charset="0"/>
              </a:rPr>
              <a:t>adad-</a:t>
            </a:r>
            <a:r>
              <a:rPr lang="en-US" kern="100" dirty="0">
                <a:latin typeface="Calibri" panose="020F0502020204030204" pitchFamily="34" charset="0"/>
                <a:ea typeface="Calibri" panose="020F0502020204030204" pitchFamily="34" charset="0"/>
                <a:cs typeface="Times New Roman" panose="02020603050405020304" pitchFamily="18" charset="0"/>
              </a:rPr>
              <a:t>/ </a:t>
            </a:r>
          </a:p>
          <a:p>
            <a:pPr marL="800100" lvl="1"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If it appears before the vowel /</a:t>
            </a:r>
            <a:r>
              <a:rPr lang="en-US" i="1" kern="100" dirty="0">
                <a:latin typeface="Calibri" panose="020F0502020204030204" pitchFamily="34" charset="0"/>
                <a:ea typeface="Calibri" panose="020F0502020204030204" pitchFamily="34" charset="0"/>
                <a:cs typeface="Times New Roman" panose="02020603050405020304" pitchFamily="18" charset="0"/>
              </a:rPr>
              <a:t>a</a:t>
            </a:r>
            <a:r>
              <a:rPr lang="en-US" kern="100" dirty="0">
                <a:latin typeface="Calibri" panose="020F0502020204030204" pitchFamily="34" charset="0"/>
                <a:ea typeface="Calibri" panose="020F0502020204030204" pitchFamily="34" charset="0"/>
                <a:cs typeface="Times New Roman" panose="02020603050405020304" pitchFamily="18" charset="0"/>
              </a:rPr>
              <a:t>/, use /-</a:t>
            </a:r>
            <a:r>
              <a:rPr lang="en-US" i="1" kern="100" dirty="0">
                <a:latin typeface="Calibri" panose="020F0502020204030204" pitchFamily="34" charset="0"/>
                <a:ea typeface="Calibri" panose="020F0502020204030204" pitchFamily="34" charset="0"/>
                <a:cs typeface="Times New Roman" panose="02020603050405020304" pitchFamily="18" charset="0"/>
              </a:rPr>
              <a:t>ad</a:t>
            </a:r>
            <a:r>
              <a:rPr lang="en-US" kern="100" dirty="0">
                <a:latin typeface="Calibri" panose="020F0502020204030204" pitchFamily="34" charset="0"/>
                <a:ea typeface="Calibri" panose="020F0502020204030204" pitchFamily="34" charset="0"/>
                <a:cs typeface="Times New Roman" panose="02020603050405020304" pitchFamily="18" charset="0"/>
              </a:rPr>
              <a:t>-/</a:t>
            </a:r>
          </a:p>
          <a:p>
            <a:pPr marL="800100" lvl="1"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If it appears before a consonant, use /-</a:t>
            </a:r>
            <a:r>
              <a:rPr lang="en-US" i="1" kern="100" dirty="0" err="1">
                <a:latin typeface="Calibri" panose="020F0502020204030204" pitchFamily="34" charset="0"/>
                <a:ea typeface="Calibri" panose="020F0502020204030204" pitchFamily="34" charset="0"/>
                <a:cs typeface="Times New Roman" panose="02020603050405020304" pitchFamily="18" charset="0"/>
              </a:rPr>
              <a:t>ada</a:t>
            </a:r>
            <a:r>
              <a:rPr lang="en-US" kern="100" dirty="0">
                <a:latin typeface="Calibri" panose="020F0502020204030204" pitchFamily="34" charset="0"/>
                <a:ea typeface="Calibri" panose="020F0502020204030204" pitchFamily="34" charset="0"/>
                <a:cs typeface="Times New Roman" panose="02020603050405020304" pitchFamily="18" charset="0"/>
              </a:rPr>
              <a:t>-/</a:t>
            </a:r>
          </a:p>
          <a:p>
            <a:pPr marL="800100" lvl="1" indent="-342900">
              <a:lnSpc>
                <a:spcPct val="107000"/>
              </a:lnSpc>
              <a:spcBef>
                <a:spcPts val="0"/>
              </a:spcBef>
              <a:spcAft>
                <a:spcPts val="800"/>
              </a:spcAft>
              <a:tabLst>
                <a:tab pos="457200" algn="l"/>
              </a:tabLst>
            </a:pP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Bef>
                <a:spcPts val="0"/>
              </a:spcBef>
              <a:spcAft>
                <a:spcPts val="800"/>
              </a:spcAft>
              <a:buNone/>
              <a:tabLst>
                <a:tab pos="457200" algn="l"/>
              </a:tabLst>
            </a:pP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Bef>
                <a:spcPts val="0"/>
              </a:spcBef>
              <a:spcAft>
                <a:spcPts val="800"/>
              </a:spcAft>
              <a:buNone/>
              <a:tabLst>
                <a:tab pos="457200" algn="l"/>
              </a:tabLst>
            </a:pPr>
            <a:endParaRPr lang="en-US" sz="28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Reflexive Prefixes</a:t>
            </a:r>
          </a:p>
        </p:txBody>
      </p:sp>
    </p:spTree>
    <p:extLst>
      <p:ext uri="{BB962C8B-B14F-4D97-AF65-F5344CB8AC3E}">
        <p14:creationId xmlns:p14="http://schemas.microsoft.com/office/powerpoint/2010/main" val="29385784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3" name="Content Placeholder 2">
            <a:extLst>
              <a:ext uri="{FF2B5EF4-FFF2-40B4-BE49-F238E27FC236}">
                <a16:creationId xmlns:a16="http://schemas.microsoft.com/office/drawing/2014/main" id="{51BFF090-4261-6CC9-1406-7F28A96563A5}"/>
              </a:ext>
            </a:extLst>
          </p:cNvPr>
          <p:cNvSpPr>
            <a:spLocks noGrp="1"/>
          </p:cNvSpPr>
          <p:nvPr>
            <p:ph idx="1"/>
          </p:nvPr>
        </p:nvSpPr>
        <p:spPr>
          <a:xfrm>
            <a:off x="746449" y="1884784"/>
            <a:ext cx="11000791" cy="4702628"/>
          </a:xfrm>
        </p:spPr>
        <p:txBody>
          <a:bodyPr>
            <a:normAutofit fontScale="85000" lnSpcReduction="10000"/>
          </a:bodyPr>
          <a:lstStyle/>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There are several other factors that can impact the development of a verb in Cherokee.</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Affixes like the non-final suffixes and other pre-pronominal prefixes may also have an impact on the verb</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What is important for this unit is that you master the 3 core elements of the verb and the main variations of those elements.</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Going forwards, you should understand what a Pronominal is and how to find it.</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You should understand what a Stem is, and how to find it with the right examples</a:t>
            </a:r>
          </a:p>
          <a:p>
            <a:pPr marL="342900" lvl="0" indent="-342900">
              <a:lnSpc>
                <a:spcPct val="107000"/>
              </a:lnSpc>
              <a:spcBef>
                <a:spcPts val="0"/>
              </a:spcBef>
              <a:spcAft>
                <a:spcPts val="800"/>
              </a:spcAft>
              <a:tabLst>
                <a:tab pos="4572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You should understand what a Final Suffix is, and how to use them to indicate tense  </a:t>
            </a:r>
          </a:p>
          <a:p>
            <a:pPr marL="800100" lvl="1" indent="-342900">
              <a:lnSpc>
                <a:spcPct val="107000"/>
              </a:lnSpc>
              <a:spcBef>
                <a:spcPts val="0"/>
              </a:spcBef>
              <a:spcAft>
                <a:spcPts val="800"/>
              </a:spcAft>
              <a:tabLst>
                <a:tab pos="457200" algn="l"/>
              </a:tabLst>
            </a:pP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Bef>
                <a:spcPts val="0"/>
              </a:spcBef>
              <a:spcAft>
                <a:spcPts val="800"/>
              </a:spcAft>
              <a:buNone/>
              <a:tabLst>
                <a:tab pos="457200" algn="l"/>
              </a:tabLst>
            </a:pP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Bef>
                <a:spcPts val="0"/>
              </a:spcBef>
              <a:spcAft>
                <a:spcPts val="800"/>
              </a:spcAft>
              <a:buNone/>
              <a:tabLst>
                <a:tab pos="457200" algn="l"/>
              </a:tabLst>
            </a:pPr>
            <a:endParaRPr lang="en-US" sz="28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What else?</a:t>
            </a:r>
          </a:p>
        </p:txBody>
      </p:sp>
    </p:spTree>
    <p:extLst>
      <p:ext uri="{BB962C8B-B14F-4D97-AF65-F5344CB8AC3E}">
        <p14:creationId xmlns:p14="http://schemas.microsoft.com/office/powerpoint/2010/main" val="2375495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Cherokee Verbs – </a:t>
            </a:r>
            <a:r>
              <a:rPr lang="en-US" sz="3200" dirty="0" smtClean="0">
                <a:solidFill>
                  <a:srgbClr val="FFFFFF"/>
                </a:solidFill>
              </a:rPr>
              <a:t>Pronominal Prefix – Set A (Action)</a:t>
            </a:r>
            <a:endParaRPr lang="en-US" sz="3200" dirty="0">
              <a:solidFill>
                <a:srgbClr val="FFFFFF"/>
              </a:solidFill>
            </a:endParaRPr>
          </a:p>
        </p:txBody>
      </p:sp>
      <p:sp>
        <p:nvSpPr>
          <p:cNvPr id="3" name="Content Placeholder 2">
            <a:extLst>
              <a:ext uri="{FF2B5EF4-FFF2-40B4-BE49-F238E27FC236}">
                <a16:creationId xmlns:a16="http://schemas.microsoft.com/office/drawing/2014/main" id="{A6710211-E94A-E1D2-A657-D882EEB6F624}"/>
              </a:ext>
            </a:extLst>
          </p:cNvPr>
          <p:cNvSpPr>
            <a:spLocks noGrp="1"/>
          </p:cNvSpPr>
          <p:nvPr>
            <p:ph idx="1"/>
          </p:nvPr>
        </p:nvSpPr>
        <p:spPr>
          <a:xfrm>
            <a:off x="172528" y="1808966"/>
            <a:ext cx="11766430" cy="1451820"/>
          </a:xfrm>
        </p:spPr>
        <p:txBody>
          <a:bodyPr vert="horz" lIns="91440" tIns="45720" rIns="91440" bIns="45720" rtlCol="0">
            <a:normAutofit/>
          </a:bodyPr>
          <a:lstStyle/>
          <a:p>
            <a:pPr lvl="1"/>
            <a:r>
              <a:rPr lang="en-US" sz="2800" dirty="0" smtClean="0"/>
              <a:t>The following is a list of the Set A Prefixes.</a:t>
            </a:r>
          </a:p>
          <a:p>
            <a:pPr lvl="1"/>
            <a:r>
              <a:rPr lang="en-US" sz="2800" dirty="0" smtClean="0"/>
              <a:t>BC/BV = Before Consonant and Before Vowel</a:t>
            </a:r>
          </a:p>
          <a:p>
            <a:pPr lvl="1"/>
            <a:r>
              <a:rPr lang="en-US" sz="2800" dirty="0" smtClean="0"/>
              <a:t>The vowel elongates slightly if the object is Animate (Highlighted).</a:t>
            </a:r>
          </a:p>
        </p:txBody>
      </p:sp>
      <p:graphicFrame>
        <p:nvGraphicFramePr>
          <p:cNvPr id="12" name="Table 11">
            <a:extLst>
              <a:ext uri="{FF2B5EF4-FFF2-40B4-BE49-F238E27FC236}">
                <a16:creationId xmlns:a16="http://schemas.microsoft.com/office/drawing/2014/main" id="{02983C6F-24EB-7DD4-98C5-F1175D16D92D}"/>
              </a:ext>
            </a:extLst>
          </p:cNvPr>
          <p:cNvGraphicFramePr>
            <a:graphicFrameLocks noGrp="1"/>
          </p:cNvGraphicFramePr>
          <p:nvPr>
            <p:extLst>
              <p:ext uri="{D42A27DB-BD31-4B8C-83A1-F6EECF244321}">
                <p14:modId xmlns:p14="http://schemas.microsoft.com/office/powerpoint/2010/main" val="2286396402"/>
              </p:ext>
            </p:extLst>
          </p:nvPr>
        </p:nvGraphicFramePr>
        <p:xfrm>
          <a:off x="383177" y="3260786"/>
          <a:ext cx="11345132" cy="3291840"/>
        </p:xfrm>
        <a:graphic>
          <a:graphicData uri="http://schemas.openxmlformats.org/drawingml/2006/table">
            <a:tbl>
              <a:tblPr>
                <a:tableStyleId>{5C22544A-7EE6-4342-B048-85BDC9FD1C3A}</a:tableStyleId>
              </a:tblPr>
              <a:tblGrid>
                <a:gridCol w="1493350">
                  <a:extLst>
                    <a:ext uri="{9D8B030D-6E8A-4147-A177-3AD203B41FA5}">
                      <a16:colId xmlns:a16="http://schemas.microsoft.com/office/drawing/2014/main" val="1557172509"/>
                    </a:ext>
                  </a:extLst>
                </a:gridCol>
                <a:gridCol w="2011680">
                  <a:extLst>
                    <a:ext uri="{9D8B030D-6E8A-4147-A177-3AD203B41FA5}">
                      <a16:colId xmlns:a16="http://schemas.microsoft.com/office/drawing/2014/main" val="235351655"/>
                    </a:ext>
                  </a:extLst>
                </a:gridCol>
                <a:gridCol w="1082002">
                  <a:extLst>
                    <a:ext uri="{9D8B030D-6E8A-4147-A177-3AD203B41FA5}">
                      <a16:colId xmlns:a16="http://schemas.microsoft.com/office/drawing/2014/main" val="3082007260"/>
                    </a:ext>
                  </a:extLst>
                </a:gridCol>
                <a:gridCol w="1645920">
                  <a:extLst>
                    <a:ext uri="{9D8B030D-6E8A-4147-A177-3AD203B41FA5}">
                      <a16:colId xmlns:a16="http://schemas.microsoft.com/office/drawing/2014/main" val="3297357900"/>
                    </a:ext>
                  </a:extLst>
                </a:gridCol>
                <a:gridCol w="2560320">
                  <a:extLst>
                    <a:ext uri="{9D8B030D-6E8A-4147-A177-3AD203B41FA5}">
                      <a16:colId xmlns:a16="http://schemas.microsoft.com/office/drawing/2014/main" val="3535273814"/>
                    </a:ext>
                  </a:extLst>
                </a:gridCol>
                <a:gridCol w="2551860">
                  <a:extLst>
                    <a:ext uri="{9D8B030D-6E8A-4147-A177-3AD203B41FA5}">
                      <a16:colId xmlns:a16="http://schemas.microsoft.com/office/drawing/2014/main" val="2492217976"/>
                    </a:ext>
                  </a:extLst>
                </a:gridCol>
              </a:tblGrid>
              <a:tr h="274320">
                <a:tc gridSpan="4">
                  <a:txBody>
                    <a:bodyPr/>
                    <a:lstStyle/>
                    <a:p>
                      <a:pPr algn="ctr" fontAlgn="b"/>
                      <a:r>
                        <a:rPr lang="en-US" sz="1600" u="none" strike="noStrike" dirty="0">
                          <a:effectLst/>
                        </a:rPr>
                        <a:t>Pronoun Forms</a:t>
                      </a:r>
                      <a:endParaRPr lang="en-US" sz="16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ctr" fontAlgn="b"/>
                      <a:r>
                        <a:rPr lang="en-US" sz="1600" u="none" strike="noStrike" dirty="0">
                          <a:effectLst/>
                        </a:rPr>
                        <a:t>Prefixes</a:t>
                      </a:r>
                      <a:endParaRPr lang="en-US" sz="16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US"/>
                    </a:p>
                  </a:txBody>
                  <a:tcPr/>
                </a:tc>
                <a:extLst>
                  <a:ext uri="{0D108BD9-81ED-4DB2-BD59-A6C34878D82A}">
                    <a16:rowId xmlns:a16="http://schemas.microsoft.com/office/drawing/2014/main" val="3630904735"/>
                  </a:ext>
                </a:extLst>
              </a:tr>
              <a:tr h="274320">
                <a:tc>
                  <a:txBody>
                    <a:bodyPr/>
                    <a:lstStyle/>
                    <a:p>
                      <a:pPr algn="ctr" fontAlgn="b"/>
                      <a:r>
                        <a:rPr lang="en-US" sz="1600" u="none" strike="noStrike" dirty="0">
                          <a:effectLst/>
                        </a:rPr>
                        <a:t>Linguistic Marker</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1600" u="none" strike="noStrike" dirty="0">
                          <a:effectLst/>
                        </a:rPr>
                        <a:t>Meaning</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1600" u="none" strike="noStrike" dirty="0">
                          <a:effectLst/>
                        </a:rPr>
                        <a:t>Simple Form</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1600" u="none" strike="noStrike" dirty="0">
                          <a:effectLst/>
                        </a:rPr>
                        <a:t>Cherokee Referent</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1600" u="none" strike="noStrike" dirty="0">
                          <a:effectLst/>
                        </a:rPr>
                        <a:t>Set-A (BC) - [Object] </a:t>
                      </a:r>
                      <a:r>
                        <a:rPr lang="en-US" sz="1600" u="none" strike="noStrike" dirty="0">
                          <a:effectLst/>
                          <a:highlight>
                            <a:srgbClr val="FFFF00"/>
                          </a:highlight>
                        </a:rPr>
                        <a:t>{Animate}</a:t>
                      </a:r>
                      <a:endParaRPr lang="en-US" sz="1600" b="0" i="0" u="none" strike="noStrike" dirty="0">
                        <a:solidFill>
                          <a:srgbClr val="000000"/>
                        </a:solidFill>
                        <a:effectLst/>
                        <a:highlight>
                          <a:srgbClr val="FFFF00"/>
                        </a:highlight>
                        <a:latin typeface="Calibri" panose="020F0502020204030204" pitchFamily="34" charset="0"/>
                      </a:endParaRPr>
                    </a:p>
                  </a:txBody>
                  <a:tcPr marL="0" marR="0" marT="0" marB="0" anchor="b"/>
                </a:tc>
                <a:tc>
                  <a:txBody>
                    <a:bodyPr/>
                    <a:lstStyle/>
                    <a:p>
                      <a:pPr algn="ctr" fontAlgn="b"/>
                      <a:r>
                        <a:rPr lang="en-US" sz="1600" u="none" strike="noStrike" dirty="0">
                          <a:effectLst/>
                        </a:rPr>
                        <a:t>Set-A (BV) - [Object] </a:t>
                      </a:r>
                      <a:r>
                        <a:rPr lang="en-US" sz="1600" u="none" strike="noStrike" dirty="0">
                          <a:effectLst/>
                          <a:highlight>
                            <a:srgbClr val="FFFF00"/>
                          </a:highlight>
                        </a:rPr>
                        <a:t>{Animate}</a:t>
                      </a:r>
                      <a:endParaRPr lang="en-US" sz="16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471401086"/>
                  </a:ext>
                </a:extLst>
              </a:tr>
              <a:tr h="0">
                <a:tc>
                  <a:txBody>
                    <a:bodyPr/>
                    <a:lstStyle/>
                    <a:p>
                      <a:pPr algn="l" fontAlgn="b"/>
                      <a:r>
                        <a:rPr lang="en-US" sz="1800" u="none" strike="noStrike" dirty="0">
                          <a:effectLst/>
                        </a:rPr>
                        <a:t>1SG</a:t>
                      </a:r>
                      <a:endParaRPr lang="en-US" sz="1800" b="0" i="0" u="none" strike="noStrike" dirty="0">
                        <a:solidFill>
                          <a:srgbClr val="000000"/>
                        </a:solidFill>
                        <a:effectLst/>
                        <a:latin typeface="Times New Roman" panose="02020603050405020304" pitchFamily="18" charset="0"/>
                      </a:endParaRPr>
                    </a:p>
                  </a:txBody>
                  <a:tcPr marL="0" marR="0" marT="0" marB="0" anchor="b"/>
                </a:tc>
                <a:tc>
                  <a:txBody>
                    <a:bodyPr/>
                    <a:lstStyle/>
                    <a:p>
                      <a:pPr algn="l" fontAlgn="b"/>
                      <a:r>
                        <a:rPr lang="en-US" sz="1600" u="none" strike="noStrike" dirty="0">
                          <a:effectLst/>
                        </a:rPr>
                        <a:t>First Person Singular</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dirty="0">
                          <a:effectLst/>
                        </a:rPr>
                        <a:t>I</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chr-Cher-US" sz="1600" u="none" strike="noStrike" dirty="0">
                          <a:effectLst/>
                        </a:rPr>
                        <a:t>ᎠᏯ</a:t>
                      </a:r>
                      <a:endParaRPr lang="chr-Cher-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600" u="none" strike="noStrike" dirty="0" err="1" smtClean="0">
                          <a:effectLst/>
                        </a:rPr>
                        <a:t>tsi</a:t>
                      </a:r>
                      <a:r>
                        <a:rPr lang="en-US" sz="1600" u="none" strike="noStrike" dirty="0" smtClean="0">
                          <a:effectLst/>
                        </a:rPr>
                        <a:t>- / </a:t>
                      </a:r>
                      <a:r>
                        <a:rPr lang="en-US" sz="1600" u="none" strike="noStrike" dirty="0">
                          <a:solidFill>
                            <a:schemeClr val="tx1"/>
                          </a:solidFill>
                          <a:effectLst/>
                          <a:highlight>
                            <a:srgbClr val="FFFF00"/>
                          </a:highlight>
                        </a:rPr>
                        <a:t>{</a:t>
                      </a:r>
                      <a:r>
                        <a:rPr lang="en-US" sz="1600" u="none" strike="noStrike" dirty="0" err="1" smtClean="0">
                          <a:solidFill>
                            <a:schemeClr val="tx1"/>
                          </a:solidFill>
                          <a:effectLst/>
                          <a:highlight>
                            <a:srgbClr val="FFFF00"/>
                          </a:highlight>
                        </a:rPr>
                        <a:t>tsi</a:t>
                      </a:r>
                      <a:r>
                        <a:rPr lang="en-US" sz="1600" u="none" strike="noStrike" baseline="0" dirty="0" smtClean="0">
                          <a:solidFill>
                            <a:schemeClr val="tx1"/>
                          </a:solidFill>
                          <a:effectLst/>
                          <a:highlight>
                            <a:srgbClr val="FFFF00"/>
                          </a:highlight>
                        </a:rPr>
                        <a:t> / </a:t>
                      </a:r>
                      <a:r>
                        <a:rPr lang="en-US" sz="1600" u="none" strike="noStrike" baseline="0" dirty="0" err="1" smtClean="0">
                          <a:solidFill>
                            <a:schemeClr val="tx1"/>
                          </a:solidFill>
                          <a:effectLst/>
                          <a:highlight>
                            <a:srgbClr val="FFFF00"/>
                          </a:highlight>
                        </a:rPr>
                        <a:t>tsii</a:t>
                      </a:r>
                      <a:r>
                        <a:rPr lang="en-US" sz="1600" u="none" strike="noStrike" dirty="0" smtClean="0">
                          <a:solidFill>
                            <a:schemeClr val="tx1"/>
                          </a:solidFill>
                          <a:effectLst/>
                          <a:highlight>
                            <a:srgbClr val="FFFF00"/>
                          </a:highlight>
                        </a:rPr>
                        <a:t>}</a:t>
                      </a:r>
                      <a:endParaRPr lang="en-US" sz="1600" b="0" i="0" u="none" strike="noStrike" dirty="0">
                        <a:solidFill>
                          <a:schemeClr val="tx1"/>
                        </a:solidFill>
                        <a:effectLst/>
                        <a:highlight>
                          <a:srgbClr val="FFFF00"/>
                        </a:highlight>
                        <a:latin typeface="Times New Roman" panose="02020603050405020304" pitchFamily="18" charset="0"/>
                      </a:endParaRPr>
                    </a:p>
                  </a:txBody>
                  <a:tcPr marL="0" marR="0" marT="0" marB="0" anchor="ctr"/>
                </a:tc>
                <a:tc>
                  <a:txBody>
                    <a:bodyPr/>
                    <a:lstStyle/>
                    <a:p>
                      <a:pPr algn="l" fontAlgn="ctr"/>
                      <a:r>
                        <a:rPr lang="en-US" sz="1600" u="none" strike="noStrike" dirty="0">
                          <a:effectLst/>
                        </a:rPr>
                        <a:t>g-</a:t>
                      </a:r>
                      <a:endParaRPr lang="en-US" sz="16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020007783"/>
                  </a:ext>
                </a:extLst>
              </a:tr>
              <a:tr h="0">
                <a:tc>
                  <a:txBody>
                    <a:bodyPr/>
                    <a:lstStyle/>
                    <a:p>
                      <a:pPr algn="l" fontAlgn="b"/>
                      <a:r>
                        <a:rPr lang="en-US" sz="1800" u="none" strike="noStrike">
                          <a:effectLst/>
                        </a:rPr>
                        <a:t>2SG</a:t>
                      </a:r>
                      <a:endParaRPr lang="en-US" sz="1800" b="0" i="0" u="none" strike="noStrike">
                        <a:solidFill>
                          <a:srgbClr val="000000"/>
                        </a:solidFill>
                        <a:effectLst/>
                        <a:latin typeface="Times New Roman" panose="02020603050405020304" pitchFamily="18" charset="0"/>
                      </a:endParaRPr>
                    </a:p>
                  </a:txBody>
                  <a:tcPr marL="0" marR="0" marT="0" marB="0" anchor="b"/>
                </a:tc>
                <a:tc>
                  <a:txBody>
                    <a:bodyPr/>
                    <a:lstStyle/>
                    <a:p>
                      <a:pPr algn="l" fontAlgn="b"/>
                      <a:r>
                        <a:rPr lang="en-US" sz="1600" u="none" strike="noStrike" dirty="0">
                          <a:effectLst/>
                        </a:rPr>
                        <a:t>Second Person Singular</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dirty="0">
                          <a:effectLst/>
                        </a:rPr>
                        <a:t>You</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chr-Cher-US" sz="1600" u="none" strike="noStrike" dirty="0">
                          <a:effectLst/>
                        </a:rPr>
                        <a:t>ᏂᎯ</a:t>
                      </a:r>
                      <a:endParaRPr lang="chr-Cher-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600" u="none" strike="noStrike" dirty="0" smtClean="0">
                          <a:effectLst/>
                        </a:rPr>
                        <a:t>hi- / </a:t>
                      </a:r>
                      <a:r>
                        <a:rPr lang="en-US" sz="1600" u="none" strike="noStrike" dirty="0">
                          <a:effectLst/>
                          <a:highlight>
                            <a:srgbClr val="FFFF00"/>
                          </a:highlight>
                        </a:rPr>
                        <a:t>{</a:t>
                      </a:r>
                      <a:r>
                        <a:rPr lang="en-US" sz="1600" u="none" strike="noStrike" dirty="0" smtClean="0">
                          <a:effectLst/>
                          <a:highlight>
                            <a:srgbClr val="FFFF00"/>
                          </a:highlight>
                        </a:rPr>
                        <a:t>hi- / </a:t>
                      </a:r>
                      <a:r>
                        <a:rPr lang="en-US" sz="1600" u="none" strike="noStrike" dirty="0" err="1" smtClean="0">
                          <a:effectLst/>
                          <a:highlight>
                            <a:srgbClr val="FFFF00"/>
                          </a:highlight>
                        </a:rPr>
                        <a:t>hii</a:t>
                      </a:r>
                      <a:r>
                        <a:rPr lang="en-US" sz="1600" u="none" strike="noStrike" dirty="0" smtClean="0">
                          <a:effectLst/>
                          <a:highlight>
                            <a:srgbClr val="FFFF00"/>
                          </a:highlight>
                        </a:rPr>
                        <a:t>-}</a:t>
                      </a:r>
                      <a:endParaRPr lang="en-US" sz="1600" b="0" i="0" u="none" strike="noStrike" dirty="0">
                        <a:solidFill>
                          <a:srgbClr val="000000"/>
                        </a:solidFill>
                        <a:effectLst/>
                        <a:highlight>
                          <a:srgbClr val="FFFF00"/>
                        </a:highlight>
                        <a:latin typeface="Times New Roman" panose="02020603050405020304" pitchFamily="18" charset="0"/>
                      </a:endParaRPr>
                    </a:p>
                  </a:txBody>
                  <a:tcPr marL="0" marR="0" marT="0" marB="0" anchor="ctr"/>
                </a:tc>
                <a:tc>
                  <a:txBody>
                    <a:bodyPr/>
                    <a:lstStyle/>
                    <a:p>
                      <a:pPr algn="l" fontAlgn="ctr"/>
                      <a:r>
                        <a:rPr lang="en-US" sz="1600" u="none" strike="noStrike" dirty="0">
                          <a:effectLst/>
                        </a:rPr>
                        <a:t>h-</a:t>
                      </a:r>
                      <a:endParaRPr lang="en-US" sz="16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653426784"/>
                  </a:ext>
                </a:extLst>
              </a:tr>
              <a:tr h="0">
                <a:tc>
                  <a:txBody>
                    <a:bodyPr/>
                    <a:lstStyle/>
                    <a:p>
                      <a:pPr algn="l" fontAlgn="b"/>
                      <a:r>
                        <a:rPr lang="en-US" sz="1800" u="none" strike="noStrike">
                          <a:effectLst/>
                        </a:rPr>
                        <a:t>3SG</a:t>
                      </a:r>
                      <a:endParaRPr lang="en-US" sz="1800" b="0" i="0" u="none" strike="noStrike">
                        <a:solidFill>
                          <a:srgbClr val="000000"/>
                        </a:solidFill>
                        <a:effectLst/>
                        <a:latin typeface="Times New Roman" panose="02020603050405020304" pitchFamily="18" charset="0"/>
                      </a:endParaRPr>
                    </a:p>
                  </a:txBody>
                  <a:tcPr marL="0" marR="0" marT="0" marB="0" anchor="b"/>
                </a:tc>
                <a:tc>
                  <a:txBody>
                    <a:bodyPr/>
                    <a:lstStyle/>
                    <a:p>
                      <a:pPr algn="l" fontAlgn="b"/>
                      <a:r>
                        <a:rPr lang="en-US" sz="1600" u="none" strike="noStrike" dirty="0">
                          <a:effectLst/>
                        </a:rPr>
                        <a:t>Third Person Singular</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a:effectLst/>
                        </a:rPr>
                        <a:t>S/he</a:t>
                      </a:r>
                      <a:endParaRPr lang="en-US" sz="16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chr-Cher-US" sz="1600" u="none" strike="noStrike" dirty="0">
                          <a:effectLst/>
                        </a:rPr>
                        <a:t>Ꮎ</a:t>
                      </a:r>
                      <a:endParaRPr lang="chr-Cher-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600" u="none" strike="noStrike" dirty="0" err="1">
                          <a:effectLst/>
                        </a:rPr>
                        <a:t>ga</a:t>
                      </a:r>
                      <a:r>
                        <a:rPr lang="en-US" sz="1600" u="none" strike="noStrike" dirty="0">
                          <a:effectLst/>
                        </a:rPr>
                        <a:t>-/a-</a:t>
                      </a:r>
                      <a:endParaRPr lang="en-US" sz="16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dirty="0">
                          <a:effectLst/>
                        </a:rPr>
                        <a:t>-</a:t>
                      </a:r>
                      <a:endParaRPr lang="en-US" sz="16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312832378"/>
                  </a:ext>
                </a:extLst>
              </a:tr>
              <a:tr h="0">
                <a:tc>
                  <a:txBody>
                    <a:bodyPr/>
                    <a:lstStyle/>
                    <a:p>
                      <a:pPr algn="l" fontAlgn="b"/>
                      <a:r>
                        <a:rPr lang="en-US" sz="1800" u="none" strike="noStrike">
                          <a:effectLst/>
                        </a:rPr>
                        <a:t>1DLINCL</a:t>
                      </a:r>
                      <a:endParaRPr lang="en-US" sz="1800" b="0" i="0" u="none" strike="noStrike">
                        <a:solidFill>
                          <a:srgbClr val="000000"/>
                        </a:solidFill>
                        <a:effectLst/>
                        <a:latin typeface="Times New Roman" panose="02020603050405020304" pitchFamily="18" charset="0"/>
                      </a:endParaRPr>
                    </a:p>
                  </a:txBody>
                  <a:tcPr marL="0" marR="0" marT="0" marB="0" anchor="b"/>
                </a:tc>
                <a:tc>
                  <a:txBody>
                    <a:bodyPr/>
                    <a:lstStyle/>
                    <a:p>
                      <a:pPr algn="l" fontAlgn="b"/>
                      <a:r>
                        <a:rPr lang="en-US" sz="1600" u="none" strike="noStrike" dirty="0">
                          <a:effectLst/>
                        </a:rPr>
                        <a:t>Dual Inclusive</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a:effectLst/>
                        </a:rPr>
                        <a:t>You and I</a:t>
                      </a:r>
                      <a:endParaRPr lang="en-US" sz="16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chr-Cher-US" sz="1600" u="none" strike="noStrike" dirty="0">
                          <a:effectLst/>
                        </a:rPr>
                        <a:t>ᏂᏂ</a:t>
                      </a:r>
                      <a:endParaRPr lang="chr-Cher-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600" u="none" strike="noStrike" dirty="0" err="1" smtClean="0">
                          <a:effectLst/>
                        </a:rPr>
                        <a:t>ini</a:t>
                      </a:r>
                      <a:r>
                        <a:rPr lang="en-US" sz="1600" u="none" strike="noStrike" dirty="0" smtClean="0">
                          <a:effectLst/>
                        </a:rPr>
                        <a:t>- / </a:t>
                      </a:r>
                      <a:r>
                        <a:rPr lang="en-US" sz="1600" u="none" strike="noStrike" dirty="0">
                          <a:effectLst/>
                          <a:highlight>
                            <a:srgbClr val="FFFF00"/>
                          </a:highlight>
                        </a:rPr>
                        <a:t>{</a:t>
                      </a:r>
                      <a:r>
                        <a:rPr lang="en-US" sz="1600" u="none" strike="noStrike" dirty="0" err="1" smtClean="0">
                          <a:effectLst/>
                          <a:highlight>
                            <a:srgbClr val="FFFF00"/>
                          </a:highlight>
                        </a:rPr>
                        <a:t>eni</a:t>
                      </a:r>
                      <a:r>
                        <a:rPr lang="en-US" sz="1600" u="none" strike="noStrike" dirty="0" smtClean="0">
                          <a:effectLst/>
                          <a:highlight>
                            <a:srgbClr val="FFFF00"/>
                          </a:highlight>
                        </a:rPr>
                        <a:t>- </a:t>
                      </a:r>
                      <a:r>
                        <a:rPr lang="en-US" sz="1600" u="none" strike="noStrike" dirty="0">
                          <a:effectLst/>
                          <a:highlight>
                            <a:srgbClr val="FFFF00"/>
                          </a:highlight>
                        </a:rPr>
                        <a:t>/ </a:t>
                      </a:r>
                      <a:r>
                        <a:rPr lang="en-US" sz="1600" u="none" strike="noStrike" dirty="0" err="1">
                          <a:effectLst/>
                          <a:highlight>
                            <a:srgbClr val="FFFF00"/>
                          </a:highlight>
                        </a:rPr>
                        <a:t>eenii</a:t>
                      </a:r>
                      <a:r>
                        <a:rPr lang="en-US" sz="1600" u="none" strike="noStrike" dirty="0">
                          <a:effectLst/>
                          <a:highlight>
                            <a:srgbClr val="FFFF00"/>
                          </a:highlight>
                        </a:rPr>
                        <a:t>-}</a:t>
                      </a:r>
                      <a:endParaRPr lang="en-US" sz="1600" b="0" i="0" u="none" strike="noStrike" dirty="0">
                        <a:solidFill>
                          <a:srgbClr val="000000"/>
                        </a:solidFill>
                        <a:effectLst/>
                        <a:highlight>
                          <a:srgbClr val="FFFF00"/>
                        </a:highlight>
                        <a:latin typeface="Times New Roman" panose="02020603050405020304" pitchFamily="18" charset="0"/>
                      </a:endParaRPr>
                    </a:p>
                  </a:txBody>
                  <a:tcPr marL="0" marR="0" marT="0" marB="0" anchor="ctr"/>
                </a:tc>
                <a:tc>
                  <a:txBody>
                    <a:bodyPr/>
                    <a:lstStyle/>
                    <a:p>
                      <a:pPr algn="l" fontAlgn="ctr"/>
                      <a:r>
                        <a:rPr lang="en-US" sz="1600" u="none" strike="noStrike" dirty="0">
                          <a:effectLst/>
                        </a:rPr>
                        <a:t>in- </a:t>
                      </a:r>
                      <a:r>
                        <a:rPr lang="en-US" sz="1600" u="none" strike="noStrike" dirty="0">
                          <a:effectLst/>
                          <a:highlight>
                            <a:srgbClr val="FFFF00"/>
                          </a:highlight>
                        </a:rPr>
                        <a:t>{</a:t>
                      </a:r>
                      <a:r>
                        <a:rPr lang="en-US" sz="1600" u="none" strike="noStrike" dirty="0" err="1" smtClean="0">
                          <a:effectLst/>
                          <a:highlight>
                            <a:srgbClr val="FFFF00"/>
                          </a:highlight>
                        </a:rPr>
                        <a:t>en</a:t>
                      </a:r>
                      <a:r>
                        <a:rPr lang="en-US" sz="1600" u="none" strike="noStrike" dirty="0" smtClean="0">
                          <a:effectLst/>
                          <a:highlight>
                            <a:srgbClr val="FFFF00"/>
                          </a:highlight>
                        </a:rPr>
                        <a:t>- </a:t>
                      </a:r>
                      <a:r>
                        <a:rPr lang="en-US" sz="1600" u="none" strike="noStrike" dirty="0">
                          <a:effectLst/>
                          <a:highlight>
                            <a:srgbClr val="FFFF00"/>
                          </a:highlight>
                        </a:rPr>
                        <a:t>/ </a:t>
                      </a:r>
                      <a:r>
                        <a:rPr lang="en-US" sz="1600" u="none" strike="noStrike" dirty="0" err="1">
                          <a:effectLst/>
                          <a:highlight>
                            <a:srgbClr val="FFFF00"/>
                          </a:highlight>
                        </a:rPr>
                        <a:t>een</a:t>
                      </a:r>
                      <a:r>
                        <a:rPr lang="en-US" sz="1600" u="none" strike="noStrike" dirty="0">
                          <a:effectLst/>
                          <a:highlight>
                            <a:srgbClr val="FFFF00"/>
                          </a:highlight>
                        </a:rPr>
                        <a:t>-}</a:t>
                      </a:r>
                      <a:endParaRPr lang="en-US" sz="16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274272967"/>
                  </a:ext>
                </a:extLst>
              </a:tr>
              <a:tr h="0">
                <a:tc>
                  <a:txBody>
                    <a:bodyPr/>
                    <a:lstStyle/>
                    <a:p>
                      <a:pPr algn="l" fontAlgn="b"/>
                      <a:r>
                        <a:rPr lang="en-US" sz="1800" u="none" strike="noStrike">
                          <a:effectLst/>
                        </a:rPr>
                        <a:t>1DLEXCL</a:t>
                      </a:r>
                      <a:endParaRPr lang="en-US" sz="1800" b="0" i="0" u="none" strike="noStrike">
                        <a:solidFill>
                          <a:srgbClr val="000000"/>
                        </a:solidFill>
                        <a:effectLst/>
                        <a:latin typeface="Times New Roman" panose="02020603050405020304" pitchFamily="18" charset="0"/>
                      </a:endParaRPr>
                    </a:p>
                  </a:txBody>
                  <a:tcPr marL="0" marR="0" marT="0" marB="0" anchor="b"/>
                </a:tc>
                <a:tc>
                  <a:txBody>
                    <a:bodyPr/>
                    <a:lstStyle/>
                    <a:p>
                      <a:pPr algn="l" fontAlgn="b"/>
                      <a:r>
                        <a:rPr lang="en-US" sz="1600" u="none" strike="noStrike" dirty="0">
                          <a:effectLst/>
                        </a:rPr>
                        <a:t>Duel Exclusive</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a:effectLst/>
                        </a:rPr>
                        <a:t>S/he and I</a:t>
                      </a:r>
                      <a:endParaRPr lang="en-US" sz="16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chr-Cher-US" sz="1600" u="none" strike="noStrike" dirty="0">
                          <a:effectLst/>
                        </a:rPr>
                        <a:t>ᏃᏍᏗ</a:t>
                      </a:r>
                      <a:endParaRPr lang="chr-Cher-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400" u="none" strike="noStrike" dirty="0" err="1">
                          <a:effectLst/>
                        </a:rPr>
                        <a:t>osdi</a:t>
                      </a:r>
                      <a:r>
                        <a:rPr lang="en-US" sz="1400" u="none" strike="noStrike" dirty="0">
                          <a:effectLst/>
                        </a:rPr>
                        <a:t>- </a:t>
                      </a:r>
                      <a:r>
                        <a:rPr lang="en-US" sz="1400" u="none" strike="noStrike" dirty="0">
                          <a:effectLst/>
                          <a:highlight>
                            <a:srgbClr val="FFFF00"/>
                          </a:highlight>
                        </a:rPr>
                        <a:t>{</a:t>
                      </a:r>
                      <a:r>
                        <a:rPr lang="en-US" sz="1400" u="none" strike="noStrike" dirty="0" err="1" smtClean="0">
                          <a:effectLst/>
                          <a:highlight>
                            <a:srgbClr val="FFFF00"/>
                          </a:highlight>
                        </a:rPr>
                        <a:t>osdi</a:t>
                      </a:r>
                      <a:r>
                        <a:rPr lang="en-US" sz="1400" u="none" strike="noStrike" dirty="0" smtClean="0">
                          <a:effectLst/>
                          <a:highlight>
                            <a:srgbClr val="FFFF00"/>
                          </a:highlight>
                        </a:rPr>
                        <a:t>- </a:t>
                      </a:r>
                      <a:r>
                        <a:rPr lang="en-US" sz="1400" u="none" strike="noStrike" dirty="0">
                          <a:effectLst/>
                          <a:highlight>
                            <a:srgbClr val="FFFF00"/>
                          </a:highlight>
                        </a:rPr>
                        <a:t>/ </a:t>
                      </a:r>
                      <a:r>
                        <a:rPr lang="en-US" sz="1400" u="none" strike="noStrike" dirty="0" err="1">
                          <a:effectLst/>
                          <a:highlight>
                            <a:srgbClr val="FFFF00"/>
                          </a:highlight>
                        </a:rPr>
                        <a:t>oosdii</a:t>
                      </a:r>
                      <a:r>
                        <a:rPr lang="en-US" sz="1400" u="none" strike="noStrike" dirty="0">
                          <a:effectLst/>
                          <a:highlight>
                            <a:srgbClr val="FFFF00"/>
                          </a:highlight>
                        </a:rPr>
                        <a:t>-}</a:t>
                      </a:r>
                      <a:endParaRPr lang="en-US" sz="1400" b="0" i="0" u="none" strike="noStrike" dirty="0">
                        <a:solidFill>
                          <a:srgbClr val="000000"/>
                        </a:solidFill>
                        <a:effectLst/>
                        <a:highlight>
                          <a:srgbClr val="FFFF00"/>
                        </a:highlight>
                        <a:latin typeface="Times New Roman" panose="02020603050405020304" pitchFamily="18" charset="0"/>
                      </a:endParaRPr>
                    </a:p>
                  </a:txBody>
                  <a:tcPr marL="0" marR="0" marT="0" marB="0" anchor="ctr"/>
                </a:tc>
                <a:tc>
                  <a:txBody>
                    <a:bodyPr/>
                    <a:lstStyle/>
                    <a:p>
                      <a:pPr algn="l" fontAlgn="ctr"/>
                      <a:r>
                        <a:rPr lang="en-US" sz="1600" u="none" strike="noStrike" dirty="0" err="1">
                          <a:effectLst/>
                        </a:rPr>
                        <a:t>osd</a:t>
                      </a:r>
                      <a:r>
                        <a:rPr lang="en-US" sz="1600" u="none" strike="noStrike" dirty="0">
                          <a:effectLst/>
                        </a:rPr>
                        <a:t>- </a:t>
                      </a:r>
                      <a:r>
                        <a:rPr lang="en-US" sz="1600" u="none" strike="noStrike" dirty="0">
                          <a:effectLst/>
                          <a:highlight>
                            <a:srgbClr val="FFFF00"/>
                          </a:highlight>
                        </a:rPr>
                        <a:t>{</a:t>
                      </a:r>
                      <a:r>
                        <a:rPr lang="en-US" sz="1600" u="none" strike="noStrike" dirty="0" err="1" smtClean="0">
                          <a:effectLst/>
                          <a:highlight>
                            <a:srgbClr val="FFFF00"/>
                          </a:highlight>
                        </a:rPr>
                        <a:t>osd</a:t>
                      </a:r>
                      <a:r>
                        <a:rPr lang="en-US" sz="1600" u="none" strike="noStrike" dirty="0" smtClean="0">
                          <a:effectLst/>
                          <a:highlight>
                            <a:srgbClr val="FFFF00"/>
                          </a:highlight>
                        </a:rPr>
                        <a:t>- </a:t>
                      </a:r>
                      <a:r>
                        <a:rPr lang="en-US" sz="1600" u="none" strike="noStrike" dirty="0">
                          <a:effectLst/>
                          <a:highlight>
                            <a:srgbClr val="FFFF00"/>
                          </a:highlight>
                        </a:rPr>
                        <a:t>/ </a:t>
                      </a:r>
                      <a:r>
                        <a:rPr lang="en-US" sz="1600" u="none" strike="noStrike" dirty="0" err="1">
                          <a:effectLst/>
                          <a:highlight>
                            <a:srgbClr val="FFFF00"/>
                          </a:highlight>
                        </a:rPr>
                        <a:t>oosd</a:t>
                      </a:r>
                      <a:r>
                        <a:rPr lang="en-US" sz="1600" u="none" strike="noStrike" dirty="0">
                          <a:effectLst/>
                          <a:highlight>
                            <a:srgbClr val="FFFF00"/>
                          </a:highlight>
                        </a:rPr>
                        <a:t>-}</a:t>
                      </a:r>
                      <a:endParaRPr lang="en-US" sz="16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8290797"/>
                  </a:ext>
                </a:extLst>
              </a:tr>
              <a:tr h="0">
                <a:tc>
                  <a:txBody>
                    <a:bodyPr/>
                    <a:lstStyle/>
                    <a:p>
                      <a:pPr algn="l" fontAlgn="b"/>
                      <a:r>
                        <a:rPr lang="en-US" sz="1800" u="none" strike="noStrike">
                          <a:effectLst/>
                        </a:rPr>
                        <a:t>1PLINCL</a:t>
                      </a:r>
                      <a:endParaRPr lang="en-US" sz="1800" b="0" i="0" u="none" strike="noStrike">
                        <a:solidFill>
                          <a:srgbClr val="000000"/>
                        </a:solidFill>
                        <a:effectLst/>
                        <a:latin typeface="Times New Roman" panose="02020603050405020304" pitchFamily="18" charset="0"/>
                      </a:endParaRPr>
                    </a:p>
                  </a:txBody>
                  <a:tcPr marL="0" marR="0" marT="0" marB="0" anchor="b"/>
                </a:tc>
                <a:tc>
                  <a:txBody>
                    <a:bodyPr/>
                    <a:lstStyle/>
                    <a:p>
                      <a:pPr algn="l" fontAlgn="b"/>
                      <a:r>
                        <a:rPr lang="en-US" sz="1600" u="none" strike="noStrike" dirty="0">
                          <a:effectLst/>
                        </a:rPr>
                        <a:t>Plural Inclusive</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dirty="0">
                          <a:effectLst/>
                        </a:rPr>
                        <a:t>Everyone</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chr-Cher-US" sz="1600" u="none" strike="noStrike" dirty="0">
                          <a:effectLst/>
                        </a:rPr>
                        <a:t>ᏂᏗ</a:t>
                      </a:r>
                      <a:endParaRPr lang="chr-Cher-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600" u="none" strike="noStrike" dirty="0" err="1">
                          <a:effectLst/>
                        </a:rPr>
                        <a:t>idi</a:t>
                      </a:r>
                      <a:r>
                        <a:rPr lang="en-US" sz="1600" u="none" strike="noStrike" dirty="0">
                          <a:effectLst/>
                        </a:rPr>
                        <a:t>- </a:t>
                      </a:r>
                      <a:r>
                        <a:rPr lang="en-US" sz="1600" u="none" strike="noStrike" dirty="0">
                          <a:effectLst/>
                          <a:highlight>
                            <a:srgbClr val="FFFF00"/>
                          </a:highlight>
                        </a:rPr>
                        <a:t>{</a:t>
                      </a:r>
                      <a:r>
                        <a:rPr lang="en-US" sz="1600" u="none" strike="noStrike" dirty="0" err="1" smtClean="0">
                          <a:effectLst/>
                          <a:highlight>
                            <a:srgbClr val="FFFF00"/>
                          </a:highlight>
                        </a:rPr>
                        <a:t>edi</a:t>
                      </a:r>
                      <a:r>
                        <a:rPr lang="en-US" sz="1600" u="none" strike="noStrike" dirty="0" smtClean="0">
                          <a:effectLst/>
                          <a:highlight>
                            <a:srgbClr val="FFFF00"/>
                          </a:highlight>
                        </a:rPr>
                        <a:t>- </a:t>
                      </a:r>
                      <a:r>
                        <a:rPr lang="en-US" sz="1600" u="none" strike="noStrike" dirty="0">
                          <a:effectLst/>
                          <a:highlight>
                            <a:srgbClr val="FFFF00"/>
                          </a:highlight>
                        </a:rPr>
                        <a:t>/ </a:t>
                      </a:r>
                      <a:r>
                        <a:rPr lang="en-US" sz="1600" u="none" strike="noStrike" dirty="0" err="1">
                          <a:effectLst/>
                          <a:highlight>
                            <a:srgbClr val="FFFF00"/>
                          </a:highlight>
                        </a:rPr>
                        <a:t>eedii</a:t>
                      </a:r>
                      <a:r>
                        <a:rPr lang="en-US" sz="1600" u="none" strike="noStrike" dirty="0">
                          <a:effectLst/>
                          <a:highlight>
                            <a:srgbClr val="FFFF00"/>
                          </a:highlight>
                        </a:rPr>
                        <a:t>-}</a:t>
                      </a:r>
                      <a:endParaRPr lang="en-US" sz="1600" b="0" i="0" u="none" strike="noStrike" dirty="0">
                        <a:solidFill>
                          <a:srgbClr val="000000"/>
                        </a:solidFill>
                        <a:effectLst/>
                        <a:highlight>
                          <a:srgbClr val="FFFF00"/>
                        </a:highlight>
                        <a:latin typeface="Times New Roman" panose="02020603050405020304" pitchFamily="18" charset="0"/>
                      </a:endParaRPr>
                    </a:p>
                  </a:txBody>
                  <a:tcPr marL="0" marR="0" marT="0" marB="0" anchor="ctr"/>
                </a:tc>
                <a:tc>
                  <a:txBody>
                    <a:bodyPr/>
                    <a:lstStyle/>
                    <a:p>
                      <a:pPr algn="l" fontAlgn="ctr"/>
                      <a:r>
                        <a:rPr lang="en-US" sz="1600" u="none" strike="noStrike" dirty="0">
                          <a:effectLst/>
                        </a:rPr>
                        <a:t>id- </a:t>
                      </a:r>
                      <a:r>
                        <a:rPr lang="en-US" sz="1600" u="none" strike="noStrike" dirty="0">
                          <a:effectLst/>
                          <a:highlight>
                            <a:srgbClr val="FFFF00"/>
                          </a:highlight>
                        </a:rPr>
                        <a:t>{</a:t>
                      </a:r>
                      <a:r>
                        <a:rPr lang="en-US" sz="1600" u="none" strike="noStrike" dirty="0" err="1" smtClean="0">
                          <a:effectLst/>
                          <a:highlight>
                            <a:srgbClr val="FFFF00"/>
                          </a:highlight>
                        </a:rPr>
                        <a:t>edi</a:t>
                      </a:r>
                      <a:r>
                        <a:rPr lang="en-US" sz="1600" u="none" strike="noStrike" dirty="0" smtClean="0">
                          <a:effectLst/>
                          <a:highlight>
                            <a:srgbClr val="FFFF00"/>
                          </a:highlight>
                        </a:rPr>
                        <a:t>- </a:t>
                      </a:r>
                      <a:r>
                        <a:rPr lang="en-US" sz="1600" u="none" strike="noStrike" dirty="0">
                          <a:effectLst/>
                          <a:highlight>
                            <a:srgbClr val="FFFF00"/>
                          </a:highlight>
                        </a:rPr>
                        <a:t>/ </a:t>
                      </a:r>
                      <a:r>
                        <a:rPr lang="en-US" sz="1600" u="none" strike="noStrike" dirty="0" err="1">
                          <a:effectLst/>
                          <a:highlight>
                            <a:srgbClr val="FFFF00"/>
                          </a:highlight>
                        </a:rPr>
                        <a:t>eed</a:t>
                      </a:r>
                      <a:r>
                        <a:rPr lang="en-US" sz="1600" u="none" strike="noStrike" dirty="0">
                          <a:effectLst/>
                          <a:highlight>
                            <a:srgbClr val="FFFF00"/>
                          </a:highlight>
                        </a:rPr>
                        <a:t>-}</a:t>
                      </a:r>
                      <a:endParaRPr lang="en-US" sz="16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318897950"/>
                  </a:ext>
                </a:extLst>
              </a:tr>
              <a:tr h="0">
                <a:tc>
                  <a:txBody>
                    <a:bodyPr/>
                    <a:lstStyle/>
                    <a:p>
                      <a:pPr algn="l" fontAlgn="b"/>
                      <a:r>
                        <a:rPr lang="en-US" sz="1800" u="none" strike="noStrike">
                          <a:effectLst/>
                        </a:rPr>
                        <a:t>1PLEXCL</a:t>
                      </a:r>
                      <a:endParaRPr lang="en-US" sz="1800" b="0" i="0" u="none" strike="noStrike">
                        <a:solidFill>
                          <a:srgbClr val="000000"/>
                        </a:solidFill>
                        <a:effectLst/>
                        <a:latin typeface="Times New Roman" panose="02020603050405020304" pitchFamily="18" charset="0"/>
                      </a:endParaRPr>
                    </a:p>
                  </a:txBody>
                  <a:tcPr marL="0" marR="0" marT="0" marB="0" anchor="b"/>
                </a:tc>
                <a:tc>
                  <a:txBody>
                    <a:bodyPr/>
                    <a:lstStyle/>
                    <a:p>
                      <a:pPr algn="l" fontAlgn="b"/>
                      <a:r>
                        <a:rPr lang="en-US" sz="1600" u="none" strike="noStrike" dirty="0">
                          <a:effectLst/>
                        </a:rPr>
                        <a:t>Plural Exclusive</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dirty="0">
                          <a:effectLst/>
                        </a:rPr>
                        <a:t>They and I</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chr-Cher-US" sz="1600" u="none" strike="noStrike" dirty="0">
                          <a:effectLst/>
                        </a:rPr>
                        <a:t>ᏃᏥ</a:t>
                      </a:r>
                      <a:endParaRPr lang="chr-Cher-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600" u="none" strike="noStrike" dirty="0" err="1" smtClean="0">
                          <a:effectLst/>
                        </a:rPr>
                        <a:t>otsi</a:t>
                      </a:r>
                      <a:r>
                        <a:rPr lang="en-US" sz="1600" u="none" strike="noStrike" dirty="0" smtClean="0">
                          <a:effectLst/>
                        </a:rPr>
                        <a:t>- </a:t>
                      </a:r>
                      <a:r>
                        <a:rPr lang="en-US" sz="1600" u="none" strike="noStrike" dirty="0">
                          <a:effectLst/>
                          <a:highlight>
                            <a:srgbClr val="FFFF00"/>
                          </a:highlight>
                        </a:rPr>
                        <a:t>{</a:t>
                      </a:r>
                      <a:r>
                        <a:rPr lang="en-US" sz="1600" u="none" strike="noStrike" dirty="0" err="1" smtClean="0">
                          <a:effectLst/>
                          <a:highlight>
                            <a:srgbClr val="FFFF00"/>
                          </a:highlight>
                        </a:rPr>
                        <a:t>otsi</a:t>
                      </a:r>
                      <a:r>
                        <a:rPr lang="en-US" sz="1600" u="none" strike="noStrike" dirty="0" smtClean="0">
                          <a:effectLst/>
                          <a:highlight>
                            <a:srgbClr val="FFFF00"/>
                          </a:highlight>
                        </a:rPr>
                        <a:t>- </a:t>
                      </a:r>
                      <a:r>
                        <a:rPr lang="en-US" sz="1600" u="none" strike="noStrike" dirty="0">
                          <a:effectLst/>
                          <a:highlight>
                            <a:srgbClr val="FFFF00"/>
                          </a:highlight>
                        </a:rPr>
                        <a:t>/ </a:t>
                      </a:r>
                      <a:r>
                        <a:rPr lang="en-US" sz="1600" u="none" strike="noStrike" dirty="0" err="1" smtClean="0">
                          <a:effectLst/>
                          <a:highlight>
                            <a:srgbClr val="FFFF00"/>
                          </a:highlight>
                        </a:rPr>
                        <a:t>ootsii</a:t>
                      </a:r>
                      <a:r>
                        <a:rPr lang="en-US" sz="1600" u="none" strike="noStrike" dirty="0" smtClean="0">
                          <a:effectLst/>
                          <a:highlight>
                            <a:srgbClr val="FFFF00"/>
                          </a:highlight>
                        </a:rPr>
                        <a:t>-</a:t>
                      </a:r>
                      <a:r>
                        <a:rPr lang="en-US" sz="1600" u="none" strike="noStrike" dirty="0">
                          <a:effectLst/>
                          <a:highlight>
                            <a:srgbClr val="FFFF00"/>
                          </a:highlight>
                        </a:rPr>
                        <a:t>}</a:t>
                      </a:r>
                      <a:endParaRPr lang="en-US" sz="1600" b="0" i="0" u="none" strike="noStrike" dirty="0">
                        <a:solidFill>
                          <a:srgbClr val="000000"/>
                        </a:solidFill>
                        <a:effectLst/>
                        <a:highlight>
                          <a:srgbClr val="FFFF00"/>
                        </a:highlight>
                        <a:latin typeface="Times New Roman" panose="02020603050405020304" pitchFamily="18" charset="0"/>
                      </a:endParaRPr>
                    </a:p>
                  </a:txBody>
                  <a:tcPr marL="0" marR="0" marT="0" marB="0" anchor="ctr"/>
                </a:tc>
                <a:tc>
                  <a:txBody>
                    <a:bodyPr/>
                    <a:lstStyle/>
                    <a:p>
                      <a:pPr algn="l" fontAlgn="ctr"/>
                      <a:r>
                        <a:rPr lang="en-US" sz="1600" u="none" strike="noStrike" dirty="0" err="1" smtClean="0">
                          <a:effectLst/>
                        </a:rPr>
                        <a:t>ots</a:t>
                      </a:r>
                      <a:r>
                        <a:rPr lang="en-US" sz="1600" u="none" strike="noStrike" dirty="0" smtClean="0">
                          <a:effectLst/>
                        </a:rPr>
                        <a:t>- </a:t>
                      </a:r>
                      <a:r>
                        <a:rPr lang="en-US" sz="1600" u="none" strike="noStrike" dirty="0">
                          <a:effectLst/>
                          <a:highlight>
                            <a:srgbClr val="FFFF00"/>
                          </a:highlight>
                        </a:rPr>
                        <a:t>{</a:t>
                      </a:r>
                      <a:r>
                        <a:rPr lang="en-US" sz="1600" u="none" strike="noStrike" dirty="0" err="1" smtClean="0">
                          <a:effectLst/>
                          <a:highlight>
                            <a:srgbClr val="FFFF00"/>
                          </a:highlight>
                        </a:rPr>
                        <a:t>otsi</a:t>
                      </a:r>
                      <a:r>
                        <a:rPr lang="en-US" sz="1600" u="none" strike="noStrike" dirty="0" smtClean="0">
                          <a:effectLst/>
                          <a:highlight>
                            <a:srgbClr val="FFFF00"/>
                          </a:highlight>
                        </a:rPr>
                        <a:t>- </a:t>
                      </a:r>
                      <a:r>
                        <a:rPr lang="en-US" sz="1600" u="none" strike="noStrike" dirty="0">
                          <a:effectLst/>
                          <a:highlight>
                            <a:srgbClr val="FFFF00"/>
                          </a:highlight>
                        </a:rPr>
                        <a:t>/ </a:t>
                      </a:r>
                      <a:r>
                        <a:rPr lang="en-US" sz="1600" u="none" strike="noStrike" dirty="0" err="1" smtClean="0">
                          <a:effectLst/>
                          <a:highlight>
                            <a:srgbClr val="FFFF00"/>
                          </a:highlight>
                        </a:rPr>
                        <a:t>oots</a:t>
                      </a:r>
                      <a:r>
                        <a:rPr lang="en-US" sz="1600" u="none" strike="noStrike" dirty="0" smtClean="0">
                          <a:effectLst/>
                          <a:highlight>
                            <a:srgbClr val="FFFF00"/>
                          </a:highlight>
                        </a:rPr>
                        <a:t>-</a:t>
                      </a:r>
                      <a:r>
                        <a:rPr lang="en-US" sz="1600" u="none" strike="noStrike" dirty="0">
                          <a:effectLst/>
                          <a:highlight>
                            <a:srgbClr val="FFFF00"/>
                          </a:highlight>
                        </a:rPr>
                        <a:t>}</a:t>
                      </a:r>
                      <a:endParaRPr lang="en-US" sz="16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517349442"/>
                  </a:ext>
                </a:extLst>
              </a:tr>
              <a:tr h="0">
                <a:tc>
                  <a:txBody>
                    <a:bodyPr/>
                    <a:lstStyle/>
                    <a:p>
                      <a:pPr algn="l" fontAlgn="b"/>
                      <a:r>
                        <a:rPr lang="en-US" sz="1800" u="none" strike="noStrike">
                          <a:effectLst/>
                        </a:rPr>
                        <a:t>2DL</a:t>
                      </a:r>
                      <a:endParaRPr lang="en-US" sz="1800" b="0" i="0" u="none" strike="noStrike">
                        <a:solidFill>
                          <a:srgbClr val="000000"/>
                        </a:solidFill>
                        <a:effectLst/>
                        <a:latin typeface="Times New Roman" panose="02020603050405020304" pitchFamily="18" charset="0"/>
                      </a:endParaRPr>
                    </a:p>
                  </a:txBody>
                  <a:tcPr marL="0" marR="0" marT="0" marB="0" anchor="b"/>
                </a:tc>
                <a:tc>
                  <a:txBody>
                    <a:bodyPr/>
                    <a:lstStyle/>
                    <a:p>
                      <a:pPr algn="l" fontAlgn="b"/>
                      <a:r>
                        <a:rPr lang="en-US" sz="1600" u="none" strike="noStrike" dirty="0">
                          <a:effectLst/>
                        </a:rPr>
                        <a:t>Second Person Dual</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dirty="0">
                          <a:effectLst/>
                        </a:rPr>
                        <a:t>You two</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chr-Cher-US" sz="1600" u="none" strike="noStrike" dirty="0">
                          <a:effectLst/>
                        </a:rPr>
                        <a:t>ᏂᏍᏗ</a:t>
                      </a:r>
                      <a:endParaRPr lang="chr-Cher-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400" u="none" strike="noStrike" dirty="0" err="1">
                          <a:effectLst/>
                        </a:rPr>
                        <a:t>sdi</a:t>
                      </a:r>
                      <a:r>
                        <a:rPr lang="en-US" sz="1400" u="none" strike="noStrike" dirty="0">
                          <a:effectLst/>
                        </a:rPr>
                        <a:t>- </a:t>
                      </a:r>
                      <a:r>
                        <a:rPr lang="en-US" sz="1400" u="none" strike="noStrike" dirty="0">
                          <a:effectLst/>
                          <a:highlight>
                            <a:srgbClr val="FFFF00"/>
                          </a:highlight>
                        </a:rPr>
                        <a:t>{</a:t>
                      </a:r>
                      <a:r>
                        <a:rPr lang="en-US" sz="1400" u="none" strike="noStrike" dirty="0" err="1" smtClean="0">
                          <a:effectLst/>
                          <a:highlight>
                            <a:srgbClr val="FFFF00"/>
                          </a:highlight>
                        </a:rPr>
                        <a:t>esdi</a:t>
                      </a:r>
                      <a:r>
                        <a:rPr lang="en-US" sz="1400" u="none" strike="noStrike" dirty="0" smtClean="0">
                          <a:effectLst/>
                          <a:highlight>
                            <a:srgbClr val="FFFF00"/>
                          </a:highlight>
                        </a:rPr>
                        <a:t>- </a:t>
                      </a:r>
                      <a:r>
                        <a:rPr lang="en-US" sz="1400" u="none" strike="noStrike" dirty="0">
                          <a:effectLst/>
                          <a:highlight>
                            <a:srgbClr val="FFFF00"/>
                          </a:highlight>
                        </a:rPr>
                        <a:t>/ </a:t>
                      </a:r>
                      <a:r>
                        <a:rPr lang="en-US" sz="1400" u="none" strike="noStrike" dirty="0" err="1">
                          <a:effectLst/>
                          <a:highlight>
                            <a:srgbClr val="FFFF00"/>
                          </a:highlight>
                        </a:rPr>
                        <a:t>eesdii</a:t>
                      </a:r>
                      <a:r>
                        <a:rPr lang="en-US" sz="1400" u="none" strike="noStrike" dirty="0">
                          <a:effectLst/>
                          <a:highlight>
                            <a:srgbClr val="FFFF00"/>
                          </a:highlight>
                        </a:rPr>
                        <a:t>-}</a:t>
                      </a:r>
                      <a:endParaRPr lang="en-US" sz="1400" b="0" i="0" u="none" strike="noStrike" dirty="0">
                        <a:solidFill>
                          <a:srgbClr val="000000"/>
                        </a:solidFill>
                        <a:effectLst/>
                        <a:highlight>
                          <a:srgbClr val="FFFF00"/>
                        </a:highlight>
                        <a:latin typeface="Times New Roman" panose="02020603050405020304" pitchFamily="18" charset="0"/>
                      </a:endParaRPr>
                    </a:p>
                  </a:txBody>
                  <a:tcPr marL="0" marR="0" marT="0" marB="0" anchor="ctr"/>
                </a:tc>
                <a:tc>
                  <a:txBody>
                    <a:bodyPr/>
                    <a:lstStyle/>
                    <a:p>
                      <a:pPr algn="l" fontAlgn="ctr"/>
                      <a:r>
                        <a:rPr lang="en-US" sz="1600" u="none" strike="noStrike" dirty="0" err="1">
                          <a:effectLst/>
                        </a:rPr>
                        <a:t>sd</a:t>
                      </a:r>
                      <a:r>
                        <a:rPr lang="en-US" sz="1600" u="none" strike="noStrike" dirty="0">
                          <a:effectLst/>
                        </a:rPr>
                        <a:t>- </a:t>
                      </a:r>
                      <a:r>
                        <a:rPr lang="en-US" sz="1600" u="none" strike="noStrike" dirty="0">
                          <a:effectLst/>
                          <a:highlight>
                            <a:srgbClr val="FFFF00"/>
                          </a:highlight>
                        </a:rPr>
                        <a:t>{</a:t>
                      </a:r>
                      <a:r>
                        <a:rPr lang="en-US" sz="1600" u="none" strike="noStrike" dirty="0" err="1" smtClean="0">
                          <a:effectLst/>
                          <a:highlight>
                            <a:srgbClr val="FFFF00"/>
                          </a:highlight>
                        </a:rPr>
                        <a:t>esd</a:t>
                      </a:r>
                      <a:r>
                        <a:rPr lang="en-US" sz="1600" u="none" strike="noStrike" dirty="0" smtClean="0">
                          <a:effectLst/>
                          <a:highlight>
                            <a:srgbClr val="FFFF00"/>
                          </a:highlight>
                        </a:rPr>
                        <a:t>- </a:t>
                      </a:r>
                      <a:r>
                        <a:rPr lang="en-US" sz="1600" u="none" strike="noStrike" dirty="0">
                          <a:effectLst/>
                          <a:highlight>
                            <a:srgbClr val="FFFF00"/>
                          </a:highlight>
                        </a:rPr>
                        <a:t>/ </a:t>
                      </a:r>
                      <a:r>
                        <a:rPr lang="en-US" sz="1600" u="none" strike="noStrike" dirty="0" err="1">
                          <a:effectLst/>
                          <a:highlight>
                            <a:srgbClr val="FFFF00"/>
                          </a:highlight>
                        </a:rPr>
                        <a:t>eesd</a:t>
                      </a:r>
                      <a:r>
                        <a:rPr lang="en-US" sz="1600" u="none" strike="noStrike" dirty="0">
                          <a:effectLst/>
                          <a:highlight>
                            <a:srgbClr val="FFFF00"/>
                          </a:highlight>
                        </a:rPr>
                        <a:t>-}</a:t>
                      </a:r>
                      <a:endParaRPr lang="en-US" sz="16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60346345"/>
                  </a:ext>
                </a:extLst>
              </a:tr>
              <a:tr h="0">
                <a:tc>
                  <a:txBody>
                    <a:bodyPr/>
                    <a:lstStyle/>
                    <a:p>
                      <a:pPr algn="l" fontAlgn="b"/>
                      <a:r>
                        <a:rPr lang="en-US" sz="1800" u="none" strike="noStrike">
                          <a:effectLst/>
                        </a:rPr>
                        <a:t>2PL</a:t>
                      </a:r>
                      <a:endParaRPr lang="en-US" sz="1800" b="0" i="0" u="none" strike="noStrike">
                        <a:solidFill>
                          <a:srgbClr val="000000"/>
                        </a:solidFill>
                        <a:effectLst/>
                        <a:latin typeface="Times New Roman" panose="02020603050405020304" pitchFamily="18" charset="0"/>
                      </a:endParaRPr>
                    </a:p>
                  </a:txBody>
                  <a:tcPr marL="0" marR="0" marT="0" marB="0" anchor="b"/>
                </a:tc>
                <a:tc>
                  <a:txBody>
                    <a:bodyPr/>
                    <a:lstStyle/>
                    <a:p>
                      <a:pPr algn="l" fontAlgn="b"/>
                      <a:r>
                        <a:rPr lang="en-US" sz="1600" u="none" strike="noStrike" dirty="0">
                          <a:effectLst/>
                        </a:rPr>
                        <a:t>Second Person Plural</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dirty="0">
                          <a:effectLst/>
                        </a:rPr>
                        <a:t>You all</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chr-Cher-US" sz="1600" u="none" strike="noStrike" dirty="0">
                          <a:effectLst/>
                        </a:rPr>
                        <a:t>ᏂᏥ</a:t>
                      </a:r>
                      <a:endParaRPr lang="chr-Cher-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600" u="none" strike="noStrike" dirty="0" err="1" smtClean="0">
                          <a:effectLst/>
                        </a:rPr>
                        <a:t>itsi</a:t>
                      </a:r>
                      <a:r>
                        <a:rPr lang="en-US" sz="1600" u="none" strike="noStrike" dirty="0" smtClean="0">
                          <a:effectLst/>
                        </a:rPr>
                        <a:t>- </a:t>
                      </a:r>
                      <a:r>
                        <a:rPr lang="en-US" sz="1600" u="none" strike="noStrike" dirty="0">
                          <a:effectLst/>
                          <a:highlight>
                            <a:srgbClr val="FFFF00"/>
                          </a:highlight>
                        </a:rPr>
                        <a:t>{</a:t>
                      </a:r>
                      <a:r>
                        <a:rPr lang="en-US" sz="1600" u="none" strike="noStrike" dirty="0" err="1" smtClean="0">
                          <a:effectLst/>
                          <a:highlight>
                            <a:srgbClr val="FFFF00"/>
                          </a:highlight>
                        </a:rPr>
                        <a:t>etsi</a:t>
                      </a:r>
                      <a:r>
                        <a:rPr lang="en-US" sz="1600" u="none" strike="noStrike" dirty="0" smtClean="0">
                          <a:effectLst/>
                          <a:highlight>
                            <a:srgbClr val="FFFF00"/>
                          </a:highlight>
                        </a:rPr>
                        <a:t>- </a:t>
                      </a:r>
                      <a:r>
                        <a:rPr lang="en-US" sz="1600" u="none" strike="noStrike" dirty="0">
                          <a:effectLst/>
                          <a:highlight>
                            <a:srgbClr val="FFFF00"/>
                          </a:highlight>
                        </a:rPr>
                        <a:t>/ </a:t>
                      </a:r>
                      <a:r>
                        <a:rPr lang="en-US" sz="1600" u="none" strike="noStrike" dirty="0" err="1" smtClean="0">
                          <a:effectLst/>
                          <a:highlight>
                            <a:srgbClr val="FFFF00"/>
                          </a:highlight>
                        </a:rPr>
                        <a:t>eetsii</a:t>
                      </a:r>
                      <a:r>
                        <a:rPr lang="en-US" sz="1600" u="none" strike="noStrike" dirty="0" smtClean="0">
                          <a:effectLst/>
                          <a:highlight>
                            <a:srgbClr val="FFFF00"/>
                          </a:highlight>
                        </a:rPr>
                        <a:t>-</a:t>
                      </a:r>
                      <a:r>
                        <a:rPr lang="en-US" sz="1600" u="none" strike="noStrike" dirty="0">
                          <a:effectLst/>
                          <a:highlight>
                            <a:srgbClr val="FFFF00"/>
                          </a:highlight>
                        </a:rPr>
                        <a:t>}</a:t>
                      </a:r>
                      <a:endParaRPr lang="en-US" sz="1600" b="0" i="0" u="none" strike="noStrike" dirty="0">
                        <a:solidFill>
                          <a:srgbClr val="000000"/>
                        </a:solidFill>
                        <a:effectLst/>
                        <a:highlight>
                          <a:srgbClr val="FFFF00"/>
                        </a:highlight>
                        <a:latin typeface="Times New Roman" panose="02020603050405020304" pitchFamily="18" charset="0"/>
                      </a:endParaRPr>
                    </a:p>
                  </a:txBody>
                  <a:tcPr marL="0" marR="0" marT="0" marB="0" anchor="ctr"/>
                </a:tc>
                <a:tc>
                  <a:txBody>
                    <a:bodyPr/>
                    <a:lstStyle/>
                    <a:p>
                      <a:pPr algn="l" fontAlgn="ctr"/>
                      <a:r>
                        <a:rPr lang="en-US" sz="1600" u="none" strike="noStrike" dirty="0" smtClean="0">
                          <a:effectLst/>
                        </a:rPr>
                        <a:t>its- </a:t>
                      </a:r>
                      <a:r>
                        <a:rPr lang="en-US" sz="1600" u="none" strike="noStrike" dirty="0">
                          <a:effectLst/>
                          <a:highlight>
                            <a:srgbClr val="FFFF00"/>
                          </a:highlight>
                        </a:rPr>
                        <a:t>{</a:t>
                      </a:r>
                      <a:r>
                        <a:rPr lang="en-US" sz="1600" u="none" strike="noStrike" dirty="0" err="1" smtClean="0">
                          <a:effectLst/>
                          <a:highlight>
                            <a:srgbClr val="FFFF00"/>
                          </a:highlight>
                        </a:rPr>
                        <a:t>ets</a:t>
                      </a:r>
                      <a:r>
                        <a:rPr lang="en-US" sz="1600" u="none" strike="noStrike" dirty="0" smtClean="0">
                          <a:effectLst/>
                          <a:highlight>
                            <a:srgbClr val="FFFF00"/>
                          </a:highlight>
                        </a:rPr>
                        <a:t>- </a:t>
                      </a:r>
                      <a:r>
                        <a:rPr lang="en-US" sz="1600" u="none" strike="noStrike" dirty="0">
                          <a:effectLst/>
                          <a:highlight>
                            <a:srgbClr val="FFFF00"/>
                          </a:highlight>
                        </a:rPr>
                        <a:t>/ </a:t>
                      </a:r>
                      <a:r>
                        <a:rPr lang="en-US" sz="1600" u="none" strike="noStrike" dirty="0" err="1" smtClean="0">
                          <a:effectLst/>
                          <a:highlight>
                            <a:srgbClr val="FFFF00"/>
                          </a:highlight>
                        </a:rPr>
                        <a:t>eets</a:t>
                      </a:r>
                      <a:r>
                        <a:rPr lang="en-US" sz="1600" u="none" strike="noStrike" dirty="0" smtClean="0">
                          <a:effectLst/>
                          <a:highlight>
                            <a:srgbClr val="FFFF00"/>
                          </a:highlight>
                        </a:rPr>
                        <a:t>-}</a:t>
                      </a:r>
                      <a:endParaRPr lang="en-US" sz="16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903885026"/>
                  </a:ext>
                </a:extLst>
              </a:tr>
              <a:tr h="0">
                <a:tc>
                  <a:txBody>
                    <a:bodyPr/>
                    <a:lstStyle/>
                    <a:p>
                      <a:pPr algn="l" fontAlgn="b"/>
                      <a:r>
                        <a:rPr lang="en-US" sz="1800" u="none" strike="noStrike">
                          <a:effectLst/>
                        </a:rPr>
                        <a:t>3PL</a:t>
                      </a:r>
                      <a:endParaRPr lang="en-US" sz="1800" b="0" i="0" u="none" strike="noStrike">
                        <a:solidFill>
                          <a:srgbClr val="000000"/>
                        </a:solidFill>
                        <a:effectLst/>
                        <a:latin typeface="Times New Roman" panose="02020603050405020304" pitchFamily="18" charset="0"/>
                      </a:endParaRPr>
                    </a:p>
                  </a:txBody>
                  <a:tcPr marL="0" marR="0" marT="0" marB="0" anchor="b"/>
                </a:tc>
                <a:tc>
                  <a:txBody>
                    <a:bodyPr/>
                    <a:lstStyle/>
                    <a:p>
                      <a:pPr algn="l" fontAlgn="b"/>
                      <a:r>
                        <a:rPr lang="en-US" sz="1600" u="none" strike="noStrike" dirty="0">
                          <a:effectLst/>
                        </a:rPr>
                        <a:t>Third Person Plural</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dirty="0">
                          <a:effectLst/>
                        </a:rPr>
                        <a:t>They</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chr-Cher-US" sz="1600" u="none" strike="noStrike" dirty="0">
                          <a:effectLst/>
                        </a:rPr>
                        <a:t>ᎾᏂ</a:t>
                      </a:r>
                      <a:endParaRPr lang="chr-Cher-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600" u="none" strike="noStrike" dirty="0" err="1">
                          <a:effectLst/>
                        </a:rPr>
                        <a:t>ani</a:t>
                      </a:r>
                      <a:r>
                        <a:rPr lang="en-US" sz="1600" u="none" strike="noStrike" dirty="0">
                          <a:effectLst/>
                        </a:rPr>
                        <a:t>-</a:t>
                      </a:r>
                      <a:endParaRPr lang="en-US" sz="16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dirty="0">
                          <a:effectLst/>
                        </a:rPr>
                        <a:t>an-</a:t>
                      </a:r>
                      <a:endParaRPr lang="en-US" sz="16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926448171"/>
                  </a:ext>
                </a:extLst>
              </a:tr>
            </a:tbl>
          </a:graphicData>
        </a:graphic>
      </p:graphicFrame>
    </p:spTree>
    <p:extLst>
      <p:ext uri="{BB962C8B-B14F-4D97-AF65-F5344CB8AC3E}">
        <p14:creationId xmlns:p14="http://schemas.microsoft.com/office/powerpoint/2010/main" val="1126281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Cherokee Verbs – </a:t>
            </a:r>
            <a:r>
              <a:rPr lang="en-US" sz="3200" dirty="0" smtClean="0">
                <a:solidFill>
                  <a:srgbClr val="FFFFFF"/>
                </a:solidFill>
              </a:rPr>
              <a:t>Pronominal Prefix – Set B (</a:t>
            </a:r>
            <a:r>
              <a:rPr lang="en-US" sz="3200" dirty="0" err="1" smtClean="0">
                <a:solidFill>
                  <a:srgbClr val="FFFFFF"/>
                </a:solidFill>
              </a:rPr>
              <a:t>Stative</a:t>
            </a:r>
            <a:r>
              <a:rPr lang="en-US" sz="3200" dirty="0">
                <a:solidFill>
                  <a:srgbClr val="FFFFFF"/>
                </a:solidFill>
              </a:rPr>
              <a:t>)</a:t>
            </a:r>
          </a:p>
        </p:txBody>
      </p:sp>
      <p:sp>
        <p:nvSpPr>
          <p:cNvPr id="3" name="Content Placeholder 2">
            <a:extLst>
              <a:ext uri="{FF2B5EF4-FFF2-40B4-BE49-F238E27FC236}">
                <a16:creationId xmlns:a16="http://schemas.microsoft.com/office/drawing/2014/main" id="{A6710211-E94A-E1D2-A657-D882EEB6F624}"/>
              </a:ext>
            </a:extLst>
          </p:cNvPr>
          <p:cNvSpPr>
            <a:spLocks noGrp="1"/>
          </p:cNvSpPr>
          <p:nvPr>
            <p:ph idx="1"/>
          </p:nvPr>
        </p:nvSpPr>
        <p:spPr>
          <a:xfrm>
            <a:off x="172528" y="1808966"/>
            <a:ext cx="11766430" cy="1451820"/>
          </a:xfrm>
        </p:spPr>
        <p:txBody>
          <a:bodyPr vert="horz" lIns="91440" tIns="45720" rIns="91440" bIns="45720" rtlCol="0">
            <a:normAutofit/>
          </a:bodyPr>
          <a:lstStyle/>
          <a:p>
            <a:pPr lvl="1"/>
            <a:r>
              <a:rPr lang="en-US" sz="2800" dirty="0" smtClean="0"/>
              <a:t>The following is a list of the Set B Prefixes. (Notice that 2DL and 2PL don’t change from Set A to Set B)</a:t>
            </a:r>
          </a:p>
          <a:p>
            <a:pPr lvl="1"/>
            <a:r>
              <a:rPr lang="en-US" sz="2800" dirty="0" smtClean="0"/>
              <a:t>BC/BV = Before Consonant and Before Vowel</a:t>
            </a:r>
          </a:p>
        </p:txBody>
      </p:sp>
      <p:graphicFrame>
        <p:nvGraphicFramePr>
          <p:cNvPr id="12" name="Table 11">
            <a:extLst>
              <a:ext uri="{FF2B5EF4-FFF2-40B4-BE49-F238E27FC236}">
                <a16:creationId xmlns:a16="http://schemas.microsoft.com/office/drawing/2014/main" id="{02983C6F-24EB-7DD4-98C5-F1175D16D92D}"/>
              </a:ext>
            </a:extLst>
          </p:cNvPr>
          <p:cNvGraphicFramePr>
            <a:graphicFrameLocks noGrp="1"/>
          </p:cNvGraphicFramePr>
          <p:nvPr>
            <p:extLst>
              <p:ext uri="{D42A27DB-BD31-4B8C-83A1-F6EECF244321}">
                <p14:modId xmlns:p14="http://schemas.microsoft.com/office/powerpoint/2010/main" val="1921611212"/>
              </p:ext>
            </p:extLst>
          </p:nvPr>
        </p:nvGraphicFramePr>
        <p:xfrm>
          <a:off x="383177" y="3260786"/>
          <a:ext cx="11345132" cy="3291840"/>
        </p:xfrm>
        <a:graphic>
          <a:graphicData uri="http://schemas.openxmlformats.org/drawingml/2006/table">
            <a:tbl>
              <a:tblPr>
                <a:tableStyleId>{5C22544A-7EE6-4342-B048-85BDC9FD1C3A}</a:tableStyleId>
              </a:tblPr>
              <a:tblGrid>
                <a:gridCol w="1493350">
                  <a:extLst>
                    <a:ext uri="{9D8B030D-6E8A-4147-A177-3AD203B41FA5}">
                      <a16:colId xmlns:a16="http://schemas.microsoft.com/office/drawing/2014/main" val="1557172509"/>
                    </a:ext>
                  </a:extLst>
                </a:gridCol>
                <a:gridCol w="2011680">
                  <a:extLst>
                    <a:ext uri="{9D8B030D-6E8A-4147-A177-3AD203B41FA5}">
                      <a16:colId xmlns:a16="http://schemas.microsoft.com/office/drawing/2014/main" val="235351655"/>
                    </a:ext>
                  </a:extLst>
                </a:gridCol>
                <a:gridCol w="1082002">
                  <a:extLst>
                    <a:ext uri="{9D8B030D-6E8A-4147-A177-3AD203B41FA5}">
                      <a16:colId xmlns:a16="http://schemas.microsoft.com/office/drawing/2014/main" val="3082007260"/>
                    </a:ext>
                  </a:extLst>
                </a:gridCol>
                <a:gridCol w="1645920">
                  <a:extLst>
                    <a:ext uri="{9D8B030D-6E8A-4147-A177-3AD203B41FA5}">
                      <a16:colId xmlns:a16="http://schemas.microsoft.com/office/drawing/2014/main" val="3297357900"/>
                    </a:ext>
                  </a:extLst>
                </a:gridCol>
                <a:gridCol w="2560320">
                  <a:extLst>
                    <a:ext uri="{9D8B030D-6E8A-4147-A177-3AD203B41FA5}">
                      <a16:colId xmlns:a16="http://schemas.microsoft.com/office/drawing/2014/main" val="3535273814"/>
                    </a:ext>
                  </a:extLst>
                </a:gridCol>
                <a:gridCol w="2551860">
                  <a:extLst>
                    <a:ext uri="{9D8B030D-6E8A-4147-A177-3AD203B41FA5}">
                      <a16:colId xmlns:a16="http://schemas.microsoft.com/office/drawing/2014/main" val="2492217976"/>
                    </a:ext>
                  </a:extLst>
                </a:gridCol>
              </a:tblGrid>
              <a:tr h="274320">
                <a:tc gridSpan="4">
                  <a:txBody>
                    <a:bodyPr/>
                    <a:lstStyle/>
                    <a:p>
                      <a:pPr algn="ctr" fontAlgn="b"/>
                      <a:r>
                        <a:rPr lang="en-US" sz="1600" u="none" strike="noStrike" dirty="0">
                          <a:effectLst/>
                        </a:rPr>
                        <a:t>Pronoun Forms</a:t>
                      </a:r>
                      <a:endParaRPr lang="en-US" sz="16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ctr" fontAlgn="b"/>
                      <a:r>
                        <a:rPr lang="en-US" sz="1600" u="none" strike="noStrike" dirty="0">
                          <a:effectLst/>
                        </a:rPr>
                        <a:t>Prefixes</a:t>
                      </a:r>
                      <a:endParaRPr lang="en-US" sz="16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US"/>
                    </a:p>
                  </a:txBody>
                  <a:tcPr/>
                </a:tc>
                <a:extLst>
                  <a:ext uri="{0D108BD9-81ED-4DB2-BD59-A6C34878D82A}">
                    <a16:rowId xmlns:a16="http://schemas.microsoft.com/office/drawing/2014/main" val="3630904735"/>
                  </a:ext>
                </a:extLst>
              </a:tr>
              <a:tr h="274320">
                <a:tc>
                  <a:txBody>
                    <a:bodyPr/>
                    <a:lstStyle/>
                    <a:p>
                      <a:pPr algn="ctr" fontAlgn="b"/>
                      <a:r>
                        <a:rPr lang="en-US" sz="1600" u="none" strike="noStrike" dirty="0">
                          <a:effectLst/>
                        </a:rPr>
                        <a:t>Linguistic Marker</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1600" u="none" strike="noStrike" dirty="0">
                          <a:effectLst/>
                        </a:rPr>
                        <a:t>Meaning</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1600" u="none" strike="noStrike" dirty="0">
                          <a:effectLst/>
                        </a:rPr>
                        <a:t>Simple Form</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1600" u="none" strike="noStrike" dirty="0">
                          <a:effectLst/>
                        </a:rPr>
                        <a:t>Cherokee Referent</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1600" u="none" strike="noStrike" dirty="0">
                          <a:effectLst/>
                        </a:rPr>
                        <a:t>Set-B (BC) - [Object]</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1600" u="none" strike="noStrike" dirty="0">
                          <a:effectLst/>
                        </a:rPr>
                        <a:t>Set-B (BV) - [Object]</a:t>
                      </a:r>
                      <a:endParaRPr lang="en-US" sz="16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471401086"/>
                  </a:ext>
                </a:extLst>
              </a:tr>
              <a:tr h="0">
                <a:tc>
                  <a:txBody>
                    <a:bodyPr/>
                    <a:lstStyle/>
                    <a:p>
                      <a:pPr algn="l" fontAlgn="b"/>
                      <a:r>
                        <a:rPr lang="en-US" sz="1800" u="none" strike="noStrike" dirty="0">
                          <a:effectLst/>
                        </a:rPr>
                        <a:t>1SG</a:t>
                      </a:r>
                      <a:endParaRPr lang="en-US" sz="1800" b="0" i="0" u="none" strike="noStrike" dirty="0">
                        <a:solidFill>
                          <a:srgbClr val="000000"/>
                        </a:solidFill>
                        <a:effectLst/>
                        <a:latin typeface="Times New Roman" panose="02020603050405020304" pitchFamily="18" charset="0"/>
                      </a:endParaRPr>
                    </a:p>
                  </a:txBody>
                  <a:tcPr marL="0" marR="0" marT="0" marB="0" anchor="b"/>
                </a:tc>
                <a:tc>
                  <a:txBody>
                    <a:bodyPr/>
                    <a:lstStyle/>
                    <a:p>
                      <a:pPr algn="l" fontAlgn="b"/>
                      <a:r>
                        <a:rPr lang="en-US" sz="1600" u="none" strike="noStrike" dirty="0">
                          <a:effectLst/>
                        </a:rPr>
                        <a:t>First Person Singular</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dirty="0">
                          <a:effectLst/>
                        </a:rPr>
                        <a:t>I</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chr-Cher-US" sz="1600" u="none" strike="noStrike" dirty="0">
                          <a:effectLst/>
                        </a:rPr>
                        <a:t>ᎠᏯ</a:t>
                      </a:r>
                      <a:endParaRPr lang="chr-Cher-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600" u="none" strike="noStrike">
                          <a:effectLst/>
                        </a:rPr>
                        <a:t>agi-</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600" u="none" strike="noStrike" dirty="0" err="1" smtClean="0">
                          <a:effectLst/>
                        </a:rPr>
                        <a:t>agw</a:t>
                      </a:r>
                      <a:r>
                        <a:rPr lang="en-US" sz="1600" u="none" strike="noStrike" dirty="0" smtClean="0">
                          <a:effectLst/>
                        </a:rPr>
                        <a:t>- (sometimes)</a:t>
                      </a:r>
                      <a:endParaRPr lang="en-US" sz="1600" b="0" i="0" u="none" strike="noStrike" dirty="0" smtClean="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020007783"/>
                  </a:ext>
                </a:extLst>
              </a:tr>
              <a:tr h="0">
                <a:tc>
                  <a:txBody>
                    <a:bodyPr/>
                    <a:lstStyle/>
                    <a:p>
                      <a:pPr algn="l" fontAlgn="b"/>
                      <a:r>
                        <a:rPr lang="en-US" sz="1800" u="none" strike="noStrike">
                          <a:effectLst/>
                        </a:rPr>
                        <a:t>2SG</a:t>
                      </a:r>
                      <a:endParaRPr lang="en-US" sz="1800" b="0" i="0" u="none" strike="noStrike">
                        <a:solidFill>
                          <a:srgbClr val="000000"/>
                        </a:solidFill>
                        <a:effectLst/>
                        <a:latin typeface="Times New Roman" panose="02020603050405020304" pitchFamily="18" charset="0"/>
                      </a:endParaRPr>
                    </a:p>
                  </a:txBody>
                  <a:tcPr marL="0" marR="0" marT="0" marB="0" anchor="b"/>
                </a:tc>
                <a:tc>
                  <a:txBody>
                    <a:bodyPr/>
                    <a:lstStyle/>
                    <a:p>
                      <a:pPr algn="l" fontAlgn="b"/>
                      <a:r>
                        <a:rPr lang="en-US" sz="1600" u="none" strike="noStrike" dirty="0">
                          <a:effectLst/>
                        </a:rPr>
                        <a:t>Second Person Singular</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dirty="0">
                          <a:effectLst/>
                        </a:rPr>
                        <a:t>You</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chr-Cher-US" sz="1600" u="none" strike="noStrike" dirty="0">
                          <a:effectLst/>
                        </a:rPr>
                        <a:t>ᏂᎯ</a:t>
                      </a:r>
                      <a:endParaRPr lang="chr-Cher-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600" u="none" strike="noStrike" dirty="0" err="1" smtClean="0">
                          <a:effectLst/>
                        </a:rPr>
                        <a:t>tsa</a:t>
                      </a:r>
                      <a:r>
                        <a:rPr lang="en-US" sz="1600" u="none" strike="noStrike" dirty="0" smtClean="0">
                          <a:effectLst/>
                        </a:rPr>
                        <a:t>-</a:t>
                      </a:r>
                      <a:endParaRPr lang="en-US" sz="16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dirty="0" err="1" smtClean="0">
                          <a:effectLst/>
                        </a:rPr>
                        <a:t>ts</a:t>
                      </a:r>
                      <a:r>
                        <a:rPr lang="en-US" sz="1600" u="none" strike="noStrike" dirty="0" smtClean="0">
                          <a:effectLst/>
                        </a:rPr>
                        <a:t>-</a:t>
                      </a:r>
                      <a:endParaRPr lang="en-US" sz="16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653426784"/>
                  </a:ext>
                </a:extLst>
              </a:tr>
              <a:tr h="0">
                <a:tc>
                  <a:txBody>
                    <a:bodyPr/>
                    <a:lstStyle/>
                    <a:p>
                      <a:pPr algn="l" fontAlgn="b"/>
                      <a:r>
                        <a:rPr lang="en-US" sz="1800" u="none" strike="noStrike">
                          <a:effectLst/>
                        </a:rPr>
                        <a:t>3SG</a:t>
                      </a:r>
                      <a:endParaRPr lang="en-US" sz="1800" b="0" i="0" u="none" strike="noStrike">
                        <a:solidFill>
                          <a:srgbClr val="000000"/>
                        </a:solidFill>
                        <a:effectLst/>
                        <a:latin typeface="Times New Roman" panose="02020603050405020304" pitchFamily="18" charset="0"/>
                      </a:endParaRPr>
                    </a:p>
                  </a:txBody>
                  <a:tcPr marL="0" marR="0" marT="0" marB="0" anchor="b"/>
                </a:tc>
                <a:tc>
                  <a:txBody>
                    <a:bodyPr/>
                    <a:lstStyle/>
                    <a:p>
                      <a:pPr algn="l" fontAlgn="b"/>
                      <a:r>
                        <a:rPr lang="en-US" sz="1600" u="none" strike="noStrike" dirty="0">
                          <a:effectLst/>
                        </a:rPr>
                        <a:t>Third Person Singular</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a:effectLst/>
                        </a:rPr>
                        <a:t>S/he</a:t>
                      </a:r>
                      <a:endParaRPr lang="en-US" sz="16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chr-Cher-US" sz="1600" u="none" strike="noStrike" dirty="0">
                          <a:effectLst/>
                        </a:rPr>
                        <a:t>Ꮎ</a:t>
                      </a:r>
                      <a:endParaRPr lang="chr-Cher-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600" u="none" strike="noStrike" dirty="0">
                          <a:effectLst/>
                        </a:rPr>
                        <a:t>u-</a:t>
                      </a:r>
                      <a:endParaRPr lang="en-US" sz="16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dirty="0" err="1" smtClean="0">
                          <a:effectLst/>
                        </a:rPr>
                        <a:t>uw</a:t>
                      </a:r>
                      <a:r>
                        <a:rPr lang="en-US" sz="1600" u="none" strike="noStrike" dirty="0" smtClean="0">
                          <a:effectLst/>
                        </a:rPr>
                        <a:t>- (sometimes)</a:t>
                      </a:r>
                      <a:endParaRPr lang="en-US" sz="16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312832378"/>
                  </a:ext>
                </a:extLst>
              </a:tr>
              <a:tr h="0">
                <a:tc>
                  <a:txBody>
                    <a:bodyPr/>
                    <a:lstStyle/>
                    <a:p>
                      <a:pPr algn="l" fontAlgn="b"/>
                      <a:r>
                        <a:rPr lang="en-US" sz="1800" u="none" strike="noStrike">
                          <a:effectLst/>
                        </a:rPr>
                        <a:t>1DLINCL</a:t>
                      </a:r>
                      <a:endParaRPr lang="en-US" sz="1800" b="0" i="0" u="none" strike="noStrike">
                        <a:solidFill>
                          <a:srgbClr val="000000"/>
                        </a:solidFill>
                        <a:effectLst/>
                        <a:latin typeface="Times New Roman" panose="02020603050405020304" pitchFamily="18" charset="0"/>
                      </a:endParaRPr>
                    </a:p>
                  </a:txBody>
                  <a:tcPr marL="0" marR="0" marT="0" marB="0" anchor="b"/>
                </a:tc>
                <a:tc>
                  <a:txBody>
                    <a:bodyPr/>
                    <a:lstStyle/>
                    <a:p>
                      <a:pPr algn="l" fontAlgn="b"/>
                      <a:r>
                        <a:rPr lang="en-US" sz="1600" u="none" strike="noStrike" dirty="0">
                          <a:effectLst/>
                        </a:rPr>
                        <a:t>Dual Inclusive</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a:effectLst/>
                        </a:rPr>
                        <a:t>You and I</a:t>
                      </a:r>
                      <a:endParaRPr lang="en-US" sz="16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chr-Cher-US" sz="1600" u="none" strike="noStrike" dirty="0">
                          <a:effectLst/>
                        </a:rPr>
                        <a:t>ᏂᏂ</a:t>
                      </a:r>
                      <a:endParaRPr lang="chr-Cher-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600" u="none" strike="noStrike" dirty="0" err="1">
                          <a:effectLst/>
                        </a:rPr>
                        <a:t>gini</a:t>
                      </a:r>
                      <a:r>
                        <a:rPr lang="en-US" sz="1600" u="none" strike="noStrike" dirty="0">
                          <a:effectLst/>
                        </a:rPr>
                        <a:t>-</a:t>
                      </a:r>
                      <a:endParaRPr lang="en-US" sz="16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dirty="0">
                          <a:effectLst/>
                        </a:rPr>
                        <a:t>gin-</a:t>
                      </a:r>
                      <a:endParaRPr lang="en-US" sz="16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274272967"/>
                  </a:ext>
                </a:extLst>
              </a:tr>
              <a:tr h="0">
                <a:tc>
                  <a:txBody>
                    <a:bodyPr/>
                    <a:lstStyle/>
                    <a:p>
                      <a:pPr algn="l" fontAlgn="b"/>
                      <a:r>
                        <a:rPr lang="en-US" sz="1800" u="none" strike="noStrike">
                          <a:effectLst/>
                        </a:rPr>
                        <a:t>1DLEXCL</a:t>
                      </a:r>
                      <a:endParaRPr lang="en-US" sz="1800" b="0" i="0" u="none" strike="noStrike">
                        <a:solidFill>
                          <a:srgbClr val="000000"/>
                        </a:solidFill>
                        <a:effectLst/>
                        <a:latin typeface="Times New Roman" panose="02020603050405020304" pitchFamily="18" charset="0"/>
                      </a:endParaRPr>
                    </a:p>
                  </a:txBody>
                  <a:tcPr marL="0" marR="0" marT="0" marB="0" anchor="b"/>
                </a:tc>
                <a:tc>
                  <a:txBody>
                    <a:bodyPr/>
                    <a:lstStyle/>
                    <a:p>
                      <a:pPr algn="l" fontAlgn="b"/>
                      <a:r>
                        <a:rPr lang="en-US" sz="1600" u="none" strike="noStrike" dirty="0">
                          <a:effectLst/>
                        </a:rPr>
                        <a:t>Duel Exclusive</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a:effectLst/>
                        </a:rPr>
                        <a:t>S/he and I</a:t>
                      </a:r>
                      <a:endParaRPr lang="en-US" sz="16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chr-Cher-US" sz="1600" u="none" strike="noStrike" dirty="0">
                          <a:effectLst/>
                        </a:rPr>
                        <a:t>ᏃᏍᏗ</a:t>
                      </a:r>
                      <a:endParaRPr lang="chr-Cher-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600" u="none" strike="noStrike" dirty="0" err="1">
                          <a:effectLst/>
                        </a:rPr>
                        <a:t>ogini</a:t>
                      </a:r>
                      <a:r>
                        <a:rPr lang="en-US" sz="1600" u="none" strike="noStrike" dirty="0">
                          <a:effectLst/>
                        </a:rPr>
                        <a:t>-</a:t>
                      </a:r>
                      <a:endParaRPr lang="en-US" sz="16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dirty="0" err="1">
                          <a:effectLst/>
                        </a:rPr>
                        <a:t>ogin</a:t>
                      </a:r>
                      <a:r>
                        <a:rPr lang="en-US" sz="1600" u="none" strike="noStrike" dirty="0">
                          <a:effectLst/>
                        </a:rPr>
                        <a:t>-</a:t>
                      </a:r>
                      <a:endParaRPr lang="en-US" sz="16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8290797"/>
                  </a:ext>
                </a:extLst>
              </a:tr>
              <a:tr h="0">
                <a:tc>
                  <a:txBody>
                    <a:bodyPr/>
                    <a:lstStyle/>
                    <a:p>
                      <a:pPr algn="l" fontAlgn="b"/>
                      <a:r>
                        <a:rPr lang="en-US" sz="1800" u="none" strike="noStrike">
                          <a:effectLst/>
                        </a:rPr>
                        <a:t>1PLINCL</a:t>
                      </a:r>
                      <a:endParaRPr lang="en-US" sz="1800" b="0" i="0" u="none" strike="noStrike">
                        <a:solidFill>
                          <a:srgbClr val="000000"/>
                        </a:solidFill>
                        <a:effectLst/>
                        <a:latin typeface="Times New Roman" panose="02020603050405020304" pitchFamily="18" charset="0"/>
                      </a:endParaRPr>
                    </a:p>
                  </a:txBody>
                  <a:tcPr marL="0" marR="0" marT="0" marB="0" anchor="b"/>
                </a:tc>
                <a:tc>
                  <a:txBody>
                    <a:bodyPr/>
                    <a:lstStyle/>
                    <a:p>
                      <a:pPr algn="l" fontAlgn="b"/>
                      <a:r>
                        <a:rPr lang="en-US" sz="1600" u="none" strike="noStrike" dirty="0">
                          <a:effectLst/>
                        </a:rPr>
                        <a:t>Plural Inclusive</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dirty="0">
                          <a:effectLst/>
                        </a:rPr>
                        <a:t>Everyone</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chr-Cher-US" sz="1600" u="none" strike="noStrike" dirty="0">
                          <a:effectLst/>
                        </a:rPr>
                        <a:t>ᏂᏗ</a:t>
                      </a:r>
                      <a:endParaRPr lang="chr-Cher-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600" u="none" strike="noStrike" dirty="0" err="1">
                          <a:effectLst/>
                        </a:rPr>
                        <a:t>igi</a:t>
                      </a:r>
                      <a:r>
                        <a:rPr lang="en-US" sz="1600" u="none" strike="noStrike" dirty="0">
                          <a:effectLst/>
                        </a:rPr>
                        <a:t>-</a:t>
                      </a:r>
                      <a:endParaRPr lang="en-US" sz="16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dirty="0" err="1">
                          <a:effectLst/>
                        </a:rPr>
                        <a:t>ig</a:t>
                      </a:r>
                      <a:r>
                        <a:rPr lang="en-US" sz="1600" u="none" strike="noStrike" dirty="0">
                          <a:effectLst/>
                        </a:rPr>
                        <a:t>-</a:t>
                      </a:r>
                      <a:endParaRPr lang="en-US" sz="16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318897950"/>
                  </a:ext>
                </a:extLst>
              </a:tr>
              <a:tr h="0">
                <a:tc>
                  <a:txBody>
                    <a:bodyPr/>
                    <a:lstStyle/>
                    <a:p>
                      <a:pPr algn="l" fontAlgn="b"/>
                      <a:r>
                        <a:rPr lang="en-US" sz="1800" u="none" strike="noStrike">
                          <a:effectLst/>
                        </a:rPr>
                        <a:t>1PLEXCL</a:t>
                      </a:r>
                      <a:endParaRPr lang="en-US" sz="1800" b="0" i="0" u="none" strike="noStrike">
                        <a:solidFill>
                          <a:srgbClr val="000000"/>
                        </a:solidFill>
                        <a:effectLst/>
                        <a:latin typeface="Times New Roman" panose="02020603050405020304" pitchFamily="18" charset="0"/>
                      </a:endParaRPr>
                    </a:p>
                  </a:txBody>
                  <a:tcPr marL="0" marR="0" marT="0" marB="0" anchor="b"/>
                </a:tc>
                <a:tc>
                  <a:txBody>
                    <a:bodyPr/>
                    <a:lstStyle/>
                    <a:p>
                      <a:pPr algn="l" fontAlgn="b"/>
                      <a:r>
                        <a:rPr lang="en-US" sz="1600" u="none" strike="noStrike" dirty="0">
                          <a:effectLst/>
                        </a:rPr>
                        <a:t>Plural Exclusive</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dirty="0">
                          <a:effectLst/>
                        </a:rPr>
                        <a:t>They and I</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chr-Cher-US" sz="1600" u="none" strike="noStrike" dirty="0">
                          <a:effectLst/>
                        </a:rPr>
                        <a:t>ᏃᏥ</a:t>
                      </a:r>
                      <a:endParaRPr lang="chr-Cher-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600" u="none" strike="noStrike" dirty="0" err="1">
                          <a:effectLst/>
                        </a:rPr>
                        <a:t>ogi</a:t>
                      </a:r>
                      <a:r>
                        <a:rPr lang="en-US" sz="1600" u="none" strike="noStrike" dirty="0">
                          <a:effectLst/>
                        </a:rPr>
                        <a:t>-</a:t>
                      </a:r>
                      <a:endParaRPr lang="en-US" sz="16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dirty="0" err="1">
                          <a:effectLst/>
                        </a:rPr>
                        <a:t>og</a:t>
                      </a:r>
                      <a:r>
                        <a:rPr lang="en-US" sz="1600" u="none" strike="noStrike" dirty="0">
                          <a:effectLst/>
                        </a:rPr>
                        <a:t>-</a:t>
                      </a:r>
                      <a:endParaRPr lang="en-US" sz="16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517349442"/>
                  </a:ext>
                </a:extLst>
              </a:tr>
              <a:tr h="0">
                <a:tc>
                  <a:txBody>
                    <a:bodyPr/>
                    <a:lstStyle/>
                    <a:p>
                      <a:pPr algn="l" fontAlgn="b"/>
                      <a:r>
                        <a:rPr lang="en-US" sz="1800" u="none" strike="noStrike">
                          <a:effectLst/>
                        </a:rPr>
                        <a:t>2DL</a:t>
                      </a:r>
                      <a:endParaRPr lang="en-US" sz="1800" b="0" i="0" u="none" strike="noStrike">
                        <a:solidFill>
                          <a:srgbClr val="000000"/>
                        </a:solidFill>
                        <a:effectLst/>
                        <a:latin typeface="Times New Roman" panose="02020603050405020304" pitchFamily="18" charset="0"/>
                      </a:endParaRPr>
                    </a:p>
                  </a:txBody>
                  <a:tcPr marL="0" marR="0" marT="0" marB="0" anchor="b"/>
                </a:tc>
                <a:tc>
                  <a:txBody>
                    <a:bodyPr/>
                    <a:lstStyle/>
                    <a:p>
                      <a:pPr algn="l" fontAlgn="b"/>
                      <a:r>
                        <a:rPr lang="en-US" sz="1600" u="none" strike="noStrike" dirty="0">
                          <a:effectLst/>
                        </a:rPr>
                        <a:t>Second Person Dual</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dirty="0">
                          <a:effectLst/>
                        </a:rPr>
                        <a:t>You two</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chr-Cher-US" sz="1600" u="none" strike="noStrike" dirty="0">
                          <a:effectLst/>
                        </a:rPr>
                        <a:t>ᏂᏍᏗ</a:t>
                      </a:r>
                      <a:endParaRPr lang="chr-Cher-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600" u="none" strike="noStrike" dirty="0" err="1">
                          <a:effectLst/>
                        </a:rPr>
                        <a:t>sdi</a:t>
                      </a:r>
                      <a:r>
                        <a:rPr lang="en-US" sz="1600" u="none" strike="noStrike" dirty="0">
                          <a:effectLst/>
                        </a:rPr>
                        <a:t>-</a:t>
                      </a:r>
                      <a:endParaRPr lang="en-US" sz="16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dirty="0" err="1">
                          <a:effectLst/>
                        </a:rPr>
                        <a:t>sd</a:t>
                      </a:r>
                      <a:r>
                        <a:rPr lang="en-US" sz="1600" u="none" strike="noStrike" dirty="0">
                          <a:effectLst/>
                        </a:rPr>
                        <a:t>-</a:t>
                      </a:r>
                      <a:endParaRPr lang="en-US" sz="16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60346345"/>
                  </a:ext>
                </a:extLst>
              </a:tr>
              <a:tr h="0">
                <a:tc>
                  <a:txBody>
                    <a:bodyPr/>
                    <a:lstStyle/>
                    <a:p>
                      <a:pPr algn="l" fontAlgn="b"/>
                      <a:r>
                        <a:rPr lang="en-US" sz="1800" u="none" strike="noStrike">
                          <a:effectLst/>
                        </a:rPr>
                        <a:t>2PL</a:t>
                      </a:r>
                      <a:endParaRPr lang="en-US" sz="1800" b="0" i="0" u="none" strike="noStrike">
                        <a:solidFill>
                          <a:srgbClr val="000000"/>
                        </a:solidFill>
                        <a:effectLst/>
                        <a:latin typeface="Times New Roman" panose="02020603050405020304" pitchFamily="18" charset="0"/>
                      </a:endParaRPr>
                    </a:p>
                  </a:txBody>
                  <a:tcPr marL="0" marR="0" marT="0" marB="0" anchor="b"/>
                </a:tc>
                <a:tc>
                  <a:txBody>
                    <a:bodyPr/>
                    <a:lstStyle/>
                    <a:p>
                      <a:pPr algn="l" fontAlgn="b"/>
                      <a:r>
                        <a:rPr lang="en-US" sz="1600" u="none" strike="noStrike" dirty="0">
                          <a:effectLst/>
                        </a:rPr>
                        <a:t>Second Person Plural</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dirty="0">
                          <a:effectLst/>
                        </a:rPr>
                        <a:t>You all</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chr-Cher-US" sz="1600" u="none" strike="noStrike" dirty="0">
                          <a:effectLst/>
                        </a:rPr>
                        <a:t>ᏂᏥ</a:t>
                      </a:r>
                      <a:endParaRPr lang="chr-Cher-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600" u="none" strike="noStrike" dirty="0" err="1" smtClean="0">
                          <a:effectLst/>
                        </a:rPr>
                        <a:t>itsi</a:t>
                      </a:r>
                      <a:r>
                        <a:rPr lang="en-US" sz="1600" u="none" strike="noStrike" dirty="0" smtClean="0">
                          <a:effectLst/>
                        </a:rPr>
                        <a:t>-</a:t>
                      </a:r>
                      <a:endParaRPr lang="en-US" sz="16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dirty="0" err="1" smtClean="0">
                          <a:effectLst/>
                        </a:rPr>
                        <a:t>itsi</a:t>
                      </a:r>
                      <a:endParaRPr lang="en-US" sz="16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903885026"/>
                  </a:ext>
                </a:extLst>
              </a:tr>
              <a:tr h="0">
                <a:tc>
                  <a:txBody>
                    <a:bodyPr/>
                    <a:lstStyle/>
                    <a:p>
                      <a:pPr algn="l" fontAlgn="b"/>
                      <a:r>
                        <a:rPr lang="en-US" sz="1800" u="none" strike="noStrike">
                          <a:effectLst/>
                        </a:rPr>
                        <a:t>3PL</a:t>
                      </a:r>
                      <a:endParaRPr lang="en-US" sz="1800" b="0" i="0" u="none" strike="noStrike">
                        <a:solidFill>
                          <a:srgbClr val="000000"/>
                        </a:solidFill>
                        <a:effectLst/>
                        <a:latin typeface="Times New Roman" panose="02020603050405020304" pitchFamily="18" charset="0"/>
                      </a:endParaRPr>
                    </a:p>
                  </a:txBody>
                  <a:tcPr marL="0" marR="0" marT="0" marB="0" anchor="b"/>
                </a:tc>
                <a:tc>
                  <a:txBody>
                    <a:bodyPr/>
                    <a:lstStyle/>
                    <a:p>
                      <a:pPr algn="l" fontAlgn="b"/>
                      <a:r>
                        <a:rPr lang="en-US" sz="1600" u="none" strike="noStrike" dirty="0">
                          <a:effectLst/>
                        </a:rPr>
                        <a:t>Third Person Plural</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dirty="0">
                          <a:effectLst/>
                        </a:rPr>
                        <a:t>They</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chr-Cher-US" sz="1600" u="none" strike="noStrike" dirty="0">
                          <a:effectLst/>
                        </a:rPr>
                        <a:t>ᎾᏂ</a:t>
                      </a:r>
                      <a:endParaRPr lang="chr-Cher-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600" u="none" strike="noStrike">
                          <a:effectLst/>
                        </a:rPr>
                        <a:t>uni-</a:t>
                      </a:r>
                      <a:endParaRPr lang="en-US" sz="16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en-US" sz="1600" u="none" strike="noStrike" dirty="0">
                          <a:effectLst/>
                        </a:rPr>
                        <a:t>un-</a:t>
                      </a:r>
                      <a:endParaRPr lang="en-US" sz="16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926448171"/>
                  </a:ext>
                </a:extLst>
              </a:tr>
            </a:tbl>
          </a:graphicData>
        </a:graphic>
      </p:graphicFrame>
    </p:spTree>
    <p:extLst>
      <p:ext uri="{BB962C8B-B14F-4D97-AF65-F5344CB8AC3E}">
        <p14:creationId xmlns:p14="http://schemas.microsoft.com/office/powerpoint/2010/main" val="678245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Cherokee Verbs – </a:t>
            </a:r>
            <a:r>
              <a:rPr lang="en-US" sz="3200" dirty="0" smtClean="0">
                <a:solidFill>
                  <a:srgbClr val="FFFFFF"/>
                </a:solidFill>
              </a:rPr>
              <a:t>Verb Stems</a:t>
            </a:r>
            <a:endParaRPr lang="en-US" sz="3200" dirty="0">
              <a:solidFill>
                <a:srgbClr val="FFFFFF"/>
              </a:solidFill>
            </a:endParaRPr>
          </a:p>
        </p:txBody>
      </p:sp>
      <p:sp>
        <p:nvSpPr>
          <p:cNvPr id="3" name="Content Placeholder 2">
            <a:extLst>
              <a:ext uri="{FF2B5EF4-FFF2-40B4-BE49-F238E27FC236}">
                <a16:creationId xmlns:a16="http://schemas.microsoft.com/office/drawing/2014/main" id="{A6710211-E94A-E1D2-A657-D882EEB6F624}"/>
              </a:ext>
            </a:extLst>
          </p:cNvPr>
          <p:cNvSpPr>
            <a:spLocks noGrp="1"/>
          </p:cNvSpPr>
          <p:nvPr>
            <p:ph idx="1"/>
          </p:nvPr>
        </p:nvSpPr>
        <p:spPr>
          <a:xfrm>
            <a:off x="1510018" y="1821195"/>
            <a:ext cx="9496338" cy="4495715"/>
          </a:xfrm>
        </p:spPr>
        <p:txBody>
          <a:bodyPr vert="horz" lIns="91440" tIns="45720" rIns="91440" bIns="45720" rtlCol="0">
            <a:normAutofit/>
          </a:bodyPr>
          <a:lstStyle/>
          <a:p>
            <a:pPr lvl="1"/>
            <a:r>
              <a:rPr lang="en-US" sz="3200" dirty="0"/>
              <a:t>Verb Stem</a:t>
            </a:r>
          </a:p>
          <a:p>
            <a:pPr lvl="2"/>
            <a:r>
              <a:rPr lang="en-US" sz="2400" dirty="0"/>
              <a:t>All Cherokee Verbs have a “stem” or the core component to a verb</a:t>
            </a:r>
            <a:r>
              <a:rPr lang="en-US" sz="2400" dirty="0" smtClean="0"/>
              <a:t>.  This is sometimes call the Root or the Base.</a:t>
            </a:r>
            <a:endParaRPr lang="en-US" sz="2400" dirty="0"/>
          </a:p>
          <a:p>
            <a:pPr lvl="2"/>
            <a:r>
              <a:rPr lang="en-US" sz="2400" dirty="0"/>
              <a:t>Verb Stems can be as short as a single syllable.</a:t>
            </a:r>
          </a:p>
          <a:p>
            <a:pPr lvl="2"/>
            <a:r>
              <a:rPr lang="en-US" sz="2400" dirty="0"/>
              <a:t>Different Verb Stems can appear identical in writing, but often conjugate differently or have different pronunciation structures</a:t>
            </a:r>
          </a:p>
          <a:p>
            <a:pPr lvl="2"/>
            <a:r>
              <a:rPr lang="en-US" sz="2400" dirty="0"/>
              <a:t>Verb Stems can be broken down into 5 basic categories: Present Continuous, </a:t>
            </a:r>
            <a:r>
              <a:rPr lang="en-US" sz="2400" dirty="0" err="1"/>
              <a:t>Incompletive</a:t>
            </a:r>
            <a:r>
              <a:rPr lang="en-US" sz="2400" dirty="0"/>
              <a:t>, Completive, Immediate, Infinitive</a:t>
            </a:r>
          </a:p>
          <a:p>
            <a:pPr lvl="2"/>
            <a:r>
              <a:rPr lang="en-US" sz="2400" dirty="0"/>
              <a:t>Verbs can either be vowel or consonant fronted, sometimes called “initial”, which will impact how it interacts with prefixes</a:t>
            </a:r>
            <a:r>
              <a:rPr lang="en-US" sz="2400" dirty="0" smtClean="0"/>
              <a:t>.</a:t>
            </a:r>
          </a:p>
          <a:p>
            <a:pPr lvl="2"/>
            <a:r>
              <a:rPr lang="en-US" sz="2400" dirty="0" smtClean="0"/>
              <a:t>Knowing the Stems allows us to conjugate more effectively.  </a:t>
            </a:r>
            <a:endParaRPr lang="en-US" sz="2400" dirty="0"/>
          </a:p>
          <a:p>
            <a:pPr lvl="1"/>
            <a:endParaRPr lang="en-US" sz="2800" dirty="0"/>
          </a:p>
        </p:txBody>
      </p:sp>
    </p:spTree>
    <p:extLst>
      <p:ext uri="{BB962C8B-B14F-4D97-AF65-F5344CB8AC3E}">
        <p14:creationId xmlns:p14="http://schemas.microsoft.com/office/powerpoint/2010/main" val="2835250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7024687B-3153-123C-0A8C-D7D007FAF1BE}"/>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10" name="Rectangle 9">
              <a:extLst>
                <a:ext uri="{FF2B5EF4-FFF2-40B4-BE49-F238E27FC236}">
                  <a16:creationId xmlns:a16="http://schemas.microsoft.com/office/drawing/2014/main" id="{8D6305F5-7509-0BF5-12D3-30451FCD732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71C5C7A-6D55-5B27-646E-39C962693C3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3B3B1F4-948C-963C-E6EA-60CF7FBFA2F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Cherokee Verbs – </a:t>
            </a:r>
            <a:r>
              <a:rPr lang="en-US" sz="3200" dirty="0" smtClean="0">
                <a:solidFill>
                  <a:srgbClr val="FFFFFF"/>
                </a:solidFill>
              </a:rPr>
              <a:t>Final Suffixes</a:t>
            </a:r>
            <a:endParaRPr lang="en-US" sz="3200" dirty="0">
              <a:solidFill>
                <a:srgbClr val="FFFFFF"/>
              </a:solidFill>
            </a:endParaRPr>
          </a:p>
        </p:txBody>
      </p:sp>
      <p:sp>
        <p:nvSpPr>
          <p:cNvPr id="3" name="Content Placeholder 2">
            <a:extLst>
              <a:ext uri="{FF2B5EF4-FFF2-40B4-BE49-F238E27FC236}">
                <a16:creationId xmlns:a16="http://schemas.microsoft.com/office/drawing/2014/main" id="{A6710211-E94A-E1D2-A657-D882EEB6F624}"/>
              </a:ext>
            </a:extLst>
          </p:cNvPr>
          <p:cNvSpPr>
            <a:spLocks noGrp="1"/>
          </p:cNvSpPr>
          <p:nvPr>
            <p:ph idx="1"/>
          </p:nvPr>
        </p:nvSpPr>
        <p:spPr>
          <a:xfrm>
            <a:off x="444617" y="1954635"/>
            <a:ext cx="5651383" cy="4228051"/>
          </a:xfrm>
        </p:spPr>
        <p:txBody>
          <a:bodyPr vert="horz" lIns="91440" tIns="45720" rIns="91440" bIns="45720" rtlCol="0">
            <a:normAutofit/>
          </a:bodyPr>
          <a:lstStyle/>
          <a:p>
            <a:pPr lvl="1"/>
            <a:r>
              <a:rPr lang="en-US" sz="3200" dirty="0"/>
              <a:t>Final Suffixes</a:t>
            </a:r>
          </a:p>
          <a:p>
            <a:pPr lvl="2"/>
            <a:r>
              <a:rPr lang="en-US" sz="2400" dirty="0"/>
              <a:t>All Verb Stems must contain a Final Suffix.</a:t>
            </a:r>
          </a:p>
          <a:p>
            <a:pPr lvl="2"/>
            <a:r>
              <a:rPr lang="en-US" sz="2400" dirty="0"/>
              <a:t>The Final Suffixes are consistent within a given Tense Structure.  </a:t>
            </a:r>
          </a:p>
          <a:p>
            <a:pPr lvl="2"/>
            <a:r>
              <a:rPr lang="en-US" sz="2400" dirty="0"/>
              <a:t>For the purposes of our class, the Present Continuous, and the Immediate Stems do not alter their final suffix in any meaningful way and can be treated as if they have NO Final Suffix</a:t>
            </a:r>
            <a:r>
              <a:rPr lang="en-US" sz="2400" dirty="0" smtClean="0"/>
              <a:t>.</a:t>
            </a:r>
            <a:endParaRPr lang="en-US" sz="2400" dirty="0"/>
          </a:p>
        </p:txBody>
      </p:sp>
      <p:graphicFrame>
        <p:nvGraphicFramePr>
          <p:cNvPr id="4" name="Table 3">
            <a:extLst>
              <a:ext uri="{FF2B5EF4-FFF2-40B4-BE49-F238E27FC236}">
                <a16:creationId xmlns:a16="http://schemas.microsoft.com/office/drawing/2014/main" id="{C62A77A9-E4B1-16CF-A5B3-89E25053EF8A}"/>
              </a:ext>
            </a:extLst>
          </p:cNvPr>
          <p:cNvGraphicFramePr>
            <a:graphicFrameLocks noGrp="1"/>
          </p:cNvGraphicFramePr>
          <p:nvPr>
            <p:extLst>
              <p:ext uri="{D42A27DB-BD31-4B8C-83A1-F6EECF244321}">
                <p14:modId xmlns:p14="http://schemas.microsoft.com/office/powerpoint/2010/main" val="2865813635"/>
              </p:ext>
            </p:extLst>
          </p:nvPr>
        </p:nvGraphicFramePr>
        <p:xfrm>
          <a:off x="6308522" y="1954635"/>
          <a:ext cx="5192784" cy="3903304"/>
        </p:xfrm>
        <a:graphic>
          <a:graphicData uri="http://schemas.openxmlformats.org/drawingml/2006/table">
            <a:tbl>
              <a:tblPr/>
              <a:tblGrid>
                <a:gridCol w="4113337">
                  <a:extLst>
                    <a:ext uri="{9D8B030D-6E8A-4147-A177-3AD203B41FA5}">
                      <a16:colId xmlns:a16="http://schemas.microsoft.com/office/drawing/2014/main" val="3976075710"/>
                    </a:ext>
                  </a:extLst>
                </a:gridCol>
                <a:gridCol w="1079447">
                  <a:extLst>
                    <a:ext uri="{9D8B030D-6E8A-4147-A177-3AD203B41FA5}">
                      <a16:colId xmlns:a16="http://schemas.microsoft.com/office/drawing/2014/main" val="2639391971"/>
                    </a:ext>
                  </a:extLst>
                </a:gridCol>
              </a:tblGrid>
              <a:tr h="398935">
                <a:tc>
                  <a:txBody>
                    <a:bodyPr/>
                    <a:lstStyle/>
                    <a:p>
                      <a:pPr algn="l" fontAlgn="b">
                        <a:spcBef>
                          <a:spcPts val="0"/>
                        </a:spcBef>
                        <a:spcAft>
                          <a:spcPts val="0"/>
                        </a:spcAft>
                      </a:pPr>
                      <a:r>
                        <a:rPr lang="en-US" sz="1800" b="0" i="0" u="none" strike="noStrike">
                          <a:solidFill>
                            <a:srgbClr val="000000"/>
                          </a:solidFill>
                          <a:effectLst/>
                          <a:latin typeface="Calibri" panose="020F0502020204030204" pitchFamily="34" charset="0"/>
                        </a:rPr>
                        <a:t>Present Tense</a:t>
                      </a:r>
                      <a:endParaRPr lang="en-US" sz="2900" b="0" i="0" u="none" strike="noStrike">
                        <a:effectLst/>
                        <a:latin typeface="Arial" panose="020B0604020202020204" pitchFamily="34" charset="0"/>
                      </a:endParaRPr>
                    </a:p>
                  </a:txBody>
                  <a:tcPr marL="15604" marR="15604" marT="156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1800" b="0" i="0" u="none" strike="noStrike">
                          <a:solidFill>
                            <a:srgbClr val="000000"/>
                          </a:solidFill>
                          <a:effectLst/>
                          <a:latin typeface="Calibri" panose="020F0502020204030204" pitchFamily="34" charset="0"/>
                        </a:rPr>
                        <a:t>-a</a:t>
                      </a:r>
                      <a:endParaRPr lang="en-US" sz="2900" b="0" i="0" u="none" strike="noStrike">
                        <a:effectLst/>
                        <a:latin typeface="Arial" panose="020B0604020202020204" pitchFamily="34" charset="0"/>
                      </a:endParaRPr>
                    </a:p>
                  </a:txBody>
                  <a:tcPr marL="15604" marR="15604" marT="156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2609329"/>
                  </a:ext>
                </a:extLst>
              </a:tr>
              <a:tr h="398935">
                <a:tc>
                  <a:txBody>
                    <a:bodyPr/>
                    <a:lstStyle/>
                    <a:p>
                      <a:pPr algn="l" fontAlgn="b">
                        <a:spcBef>
                          <a:spcPts val="0"/>
                        </a:spcBef>
                        <a:spcAft>
                          <a:spcPts val="0"/>
                        </a:spcAft>
                      </a:pPr>
                      <a:r>
                        <a:rPr lang="en-US" sz="1800" b="0" i="0" u="none" strike="noStrike" dirty="0">
                          <a:solidFill>
                            <a:srgbClr val="000000"/>
                          </a:solidFill>
                          <a:effectLst/>
                          <a:latin typeface="Calibri" panose="020F0502020204030204" pitchFamily="34" charset="0"/>
                        </a:rPr>
                        <a:t>Habitual</a:t>
                      </a:r>
                      <a:endParaRPr lang="en-US" sz="2900" b="0" i="0" u="none" strike="noStrike" dirty="0">
                        <a:effectLst/>
                        <a:latin typeface="Arial" panose="020B0604020202020204" pitchFamily="34" charset="0"/>
                      </a:endParaRPr>
                    </a:p>
                  </a:txBody>
                  <a:tcPr marL="15604" marR="15604" marT="156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1800" b="0" i="0" u="none" strike="noStrike">
                          <a:solidFill>
                            <a:srgbClr val="000000"/>
                          </a:solidFill>
                          <a:effectLst/>
                          <a:latin typeface="Calibri" panose="020F0502020204030204" pitchFamily="34" charset="0"/>
                        </a:rPr>
                        <a:t>-o'i</a:t>
                      </a:r>
                      <a:endParaRPr lang="en-US" sz="2900" b="0" i="0" u="none" strike="noStrike">
                        <a:effectLst/>
                        <a:latin typeface="Arial" panose="020B0604020202020204" pitchFamily="34" charset="0"/>
                      </a:endParaRPr>
                    </a:p>
                  </a:txBody>
                  <a:tcPr marL="15604" marR="15604" marT="156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9202109"/>
                  </a:ext>
                </a:extLst>
              </a:tr>
              <a:tr h="398935">
                <a:tc>
                  <a:txBody>
                    <a:bodyPr/>
                    <a:lstStyle/>
                    <a:p>
                      <a:pPr algn="l" fontAlgn="b">
                        <a:spcBef>
                          <a:spcPts val="0"/>
                        </a:spcBef>
                        <a:spcAft>
                          <a:spcPts val="0"/>
                        </a:spcAft>
                      </a:pPr>
                      <a:r>
                        <a:rPr lang="en-US" sz="1800" b="0" i="0" u="none" strike="noStrike">
                          <a:solidFill>
                            <a:srgbClr val="000000"/>
                          </a:solidFill>
                          <a:effectLst/>
                          <a:latin typeface="Calibri" panose="020F0502020204030204" pitchFamily="34" charset="0"/>
                        </a:rPr>
                        <a:t>Future Imperative/Future Command</a:t>
                      </a:r>
                      <a:endParaRPr lang="en-US" sz="2900" b="0" i="0" u="none" strike="noStrike">
                        <a:effectLst/>
                        <a:latin typeface="Arial" panose="020B0604020202020204" pitchFamily="34" charset="0"/>
                      </a:endParaRPr>
                    </a:p>
                  </a:txBody>
                  <a:tcPr marL="15604" marR="15604" marT="156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1800" b="0" i="0" u="none" strike="noStrike">
                          <a:solidFill>
                            <a:srgbClr val="000000"/>
                          </a:solidFill>
                          <a:effectLst/>
                          <a:latin typeface="Calibri" panose="020F0502020204030204" pitchFamily="34" charset="0"/>
                        </a:rPr>
                        <a:t>-v'i</a:t>
                      </a:r>
                      <a:endParaRPr lang="en-US" sz="2900" b="0" i="0" u="none" strike="noStrike">
                        <a:effectLst/>
                        <a:latin typeface="Arial" panose="020B0604020202020204" pitchFamily="34" charset="0"/>
                      </a:endParaRPr>
                    </a:p>
                  </a:txBody>
                  <a:tcPr marL="15604" marR="15604" marT="156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6766436"/>
                  </a:ext>
                </a:extLst>
              </a:tr>
              <a:tr h="398935">
                <a:tc>
                  <a:txBody>
                    <a:bodyPr/>
                    <a:lstStyle/>
                    <a:p>
                      <a:pPr algn="l" fontAlgn="b">
                        <a:spcBef>
                          <a:spcPts val="0"/>
                        </a:spcBef>
                        <a:spcAft>
                          <a:spcPts val="0"/>
                        </a:spcAft>
                      </a:pPr>
                      <a:r>
                        <a:rPr lang="en-US" sz="1800" b="0" i="0" u="none" strike="noStrike">
                          <a:solidFill>
                            <a:srgbClr val="000000"/>
                          </a:solidFill>
                          <a:effectLst/>
                          <a:latin typeface="Calibri" panose="020F0502020204030204" pitchFamily="34" charset="0"/>
                        </a:rPr>
                        <a:t>Remote Past</a:t>
                      </a:r>
                      <a:endParaRPr lang="en-US" sz="2900" b="0" i="0" u="none" strike="noStrike">
                        <a:effectLst/>
                        <a:latin typeface="Arial" panose="020B0604020202020204" pitchFamily="34" charset="0"/>
                      </a:endParaRPr>
                    </a:p>
                  </a:txBody>
                  <a:tcPr marL="15604" marR="15604" marT="156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1800" b="0" i="0" u="none" strike="noStrike">
                          <a:solidFill>
                            <a:srgbClr val="000000"/>
                          </a:solidFill>
                          <a:effectLst/>
                          <a:latin typeface="Calibri" panose="020F0502020204030204" pitchFamily="34" charset="0"/>
                        </a:rPr>
                        <a:t>-v'i</a:t>
                      </a:r>
                      <a:endParaRPr lang="en-US" sz="2900" b="0" i="0" u="none" strike="noStrike">
                        <a:effectLst/>
                        <a:latin typeface="Arial" panose="020B0604020202020204" pitchFamily="34" charset="0"/>
                      </a:endParaRPr>
                    </a:p>
                  </a:txBody>
                  <a:tcPr marL="15604" marR="15604" marT="156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2976618"/>
                  </a:ext>
                </a:extLst>
              </a:tr>
              <a:tr h="398935">
                <a:tc>
                  <a:txBody>
                    <a:bodyPr/>
                    <a:lstStyle/>
                    <a:p>
                      <a:pPr algn="l" fontAlgn="b">
                        <a:spcBef>
                          <a:spcPts val="0"/>
                        </a:spcBef>
                        <a:spcAft>
                          <a:spcPts val="0"/>
                        </a:spcAft>
                      </a:pPr>
                      <a:r>
                        <a:rPr lang="en-US" sz="1800" b="0" i="0" u="none" strike="noStrike">
                          <a:solidFill>
                            <a:srgbClr val="000000"/>
                          </a:solidFill>
                          <a:effectLst/>
                          <a:latin typeface="Calibri" panose="020F0502020204030204" pitchFamily="34" charset="0"/>
                        </a:rPr>
                        <a:t>Reported Past</a:t>
                      </a:r>
                      <a:endParaRPr lang="en-US" sz="2900" b="0" i="0" u="none" strike="noStrike">
                        <a:effectLst/>
                        <a:latin typeface="Arial" panose="020B0604020202020204" pitchFamily="34" charset="0"/>
                      </a:endParaRPr>
                    </a:p>
                  </a:txBody>
                  <a:tcPr marL="15604" marR="15604" marT="156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1800" b="0" i="0" u="none" strike="noStrike">
                          <a:solidFill>
                            <a:srgbClr val="000000"/>
                          </a:solidFill>
                          <a:effectLst/>
                          <a:latin typeface="Calibri" panose="020F0502020204030204" pitchFamily="34" charset="0"/>
                        </a:rPr>
                        <a:t>e'i</a:t>
                      </a:r>
                      <a:endParaRPr lang="en-US" sz="2900" b="0" i="0" u="none" strike="noStrike">
                        <a:effectLst/>
                        <a:latin typeface="Arial" panose="020B0604020202020204" pitchFamily="34" charset="0"/>
                      </a:endParaRPr>
                    </a:p>
                  </a:txBody>
                  <a:tcPr marL="15604" marR="15604" marT="156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97982901"/>
                  </a:ext>
                </a:extLst>
              </a:tr>
              <a:tr h="398935">
                <a:tc>
                  <a:txBody>
                    <a:bodyPr/>
                    <a:lstStyle/>
                    <a:p>
                      <a:pPr algn="l" fontAlgn="b">
                        <a:spcBef>
                          <a:spcPts val="0"/>
                        </a:spcBef>
                        <a:spcAft>
                          <a:spcPts val="0"/>
                        </a:spcAft>
                      </a:pPr>
                      <a:r>
                        <a:rPr lang="en-US" sz="1800" b="0" i="0" u="none" strike="noStrike" dirty="0">
                          <a:solidFill>
                            <a:srgbClr val="000000"/>
                          </a:solidFill>
                          <a:effectLst/>
                          <a:latin typeface="Calibri" panose="020F0502020204030204" pitchFamily="34" charset="0"/>
                        </a:rPr>
                        <a:t>Future</a:t>
                      </a:r>
                      <a:endParaRPr lang="en-US" sz="2900" b="0" i="0" u="none" strike="noStrike" dirty="0">
                        <a:effectLst/>
                        <a:latin typeface="Arial" panose="020B0604020202020204" pitchFamily="34" charset="0"/>
                      </a:endParaRPr>
                    </a:p>
                  </a:txBody>
                  <a:tcPr marL="15604" marR="15604" marT="156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1800" b="0" i="0" u="none" strike="noStrike">
                          <a:solidFill>
                            <a:srgbClr val="000000"/>
                          </a:solidFill>
                          <a:effectLst/>
                          <a:latin typeface="Calibri" panose="020F0502020204030204" pitchFamily="34" charset="0"/>
                        </a:rPr>
                        <a:t>-i</a:t>
                      </a:r>
                      <a:endParaRPr lang="en-US" sz="2900" b="0" i="0" u="none" strike="noStrike">
                        <a:effectLst/>
                        <a:latin typeface="Arial" panose="020B0604020202020204" pitchFamily="34" charset="0"/>
                      </a:endParaRPr>
                    </a:p>
                  </a:txBody>
                  <a:tcPr marL="15604" marR="15604" marT="156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27425369"/>
                  </a:ext>
                </a:extLst>
              </a:tr>
              <a:tr h="398935">
                <a:tc>
                  <a:txBody>
                    <a:bodyPr/>
                    <a:lstStyle/>
                    <a:p>
                      <a:pPr algn="l" fontAlgn="b">
                        <a:spcBef>
                          <a:spcPts val="0"/>
                        </a:spcBef>
                        <a:spcAft>
                          <a:spcPts val="0"/>
                        </a:spcAft>
                      </a:pPr>
                      <a:r>
                        <a:rPr lang="en-US" sz="1800" b="0" i="0" u="none" strike="noStrike">
                          <a:solidFill>
                            <a:srgbClr val="000000"/>
                          </a:solidFill>
                          <a:effectLst/>
                          <a:latin typeface="Calibri" panose="020F0502020204030204" pitchFamily="34" charset="0"/>
                        </a:rPr>
                        <a:t>Immediate Past / Recent</a:t>
                      </a:r>
                      <a:endParaRPr lang="en-US" sz="2900" b="0" i="0" u="none" strike="noStrike">
                        <a:effectLst/>
                        <a:latin typeface="Arial" panose="020B0604020202020204" pitchFamily="34" charset="0"/>
                      </a:endParaRPr>
                    </a:p>
                  </a:txBody>
                  <a:tcPr marL="15604" marR="15604" marT="156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1800" b="0" i="0" u="none" strike="noStrike">
                          <a:solidFill>
                            <a:srgbClr val="000000"/>
                          </a:solidFill>
                          <a:effectLst/>
                          <a:latin typeface="Calibri" panose="020F0502020204030204" pitchFamily="34" charset="0"/>
                        </a:rPr>
                        <a:t>-a, -i, -∅</a:t>
                      </a:r>
                      <a:endParaRPr lang="en-US" sz="2900" b="0" i="0" u="none" strike="noStrike">
                        <a:effectLst/>
                        <a:latin typeface="Arial" panose="020B0604020202020204" pitchFamily="34" charset="0"/>
                      </a:endParaRPr>
                    </a:p>
                  </a:txBody>
                  <a:tcPr marL="15604" marR="15604" marT="156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1940892"/>
                  </a:ext>
                </a:extLst>
              </a:tr>
              <a:tr h="711824">
                <a:tc>
                  <a:txBody>
                    <a:bodyPr/>
                    <a:lstStyle/>
                    <a:p>
                      <a:pPr algn="l" fontAlgn="b">
                        <a:spcBef>
                          <a:spcPts val="0"/>
                        </a:spcBef>
                        <a:spcAft>
                          <a:spcPts val="0"/>
                        </a:spcAft>
                      </a:pPr>
                      <a:r>
                        <a:rPr lang="en-US" sz="1800" b="0" i="0" u="none" strike="noStrike">
                          <a:solidFill>
                            <a:srgbClr val="000000"/>
                          </a:solidFill>
                          <a:effectLst/>
                          <a:latin typeface="Calibri" panose="020F0502020204030204" pitchFamily="34" charset="0"/>
                        </a:rPr>
                        <a:t>Present Imperative/Present Command/Command</a:t>
                      </a:r>
                      <a:endParaRPr lang="en-US" sz="2900" b="0" i="0" u="none" strike="noStrike">
                        <a:effectLst/>
                        <a:latin typeface="Arial" panose="020B0604020202020204" pitchFamily="34" charset="0"/>
                      </a:endParaRPr>
                    </a:p>
                  </a:txBody>
                  <a:tcPr marL="15604" marR="15604" marT="156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1800" b="0" i="0" u="none" strike="noStrike">
                          <a:solidFill>
                            <a:srgbClr val="000000"/>
                          </a:solidFill>
                          <a:effectLst/>
                          <a:latin typeface="Calibri" panose="020F0502020204030204" pitchFamily="34" charset="0"/>
                        </a:rPr>
                        <a:t>-a, -i, -∅</a:t>
                      </a:r>
                      <a:endParaRPr lang="en-US" sz="2900" b="0" i="0" u="none" strike="noStrike">
                        <a:effectLst/>
                        <a:latin typeface="Arial" panose="020B0604020202020204" pitchFamily="34" charset="0"/>
                      </a:endParaRPr>
                    </a:p>
                  </a:txBody>
                  <a:tcPr marL="15604" marR="15604" marT="156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50622142"/>
                  </a:ext>
                </a:extLst>
              </a:tr>
              <a:tr h="398935">
                <a:tc>
                  <a:txBody>
                    <a:bodyPr/>
                    <a:lstStyle/>
                    <a:p>
                      <a:pPr algn="l" fontAlgn="b">
                        <a:spcBef>
                          <a:spcPts val="0"/>
                        </a:spcBef>
                        <a:spcAft>
                          <a:spcPts val="0"/>
                        </a:spcAft>
                      </a:pPr>
                      <a:r>
                        <a:rPr lang="en-US" sz="1800" b="0" i="0" u="none" strike="noStrike">
                          <a:solidFill>
                            <a:srgbClr val="000000"/>
                          </a:solidFill>
                          <a:effectLst/>
                          <a:latin typeface="Calibri" panose="020F0502020204030204" pitchFamily="34" charset="0"/>
                        </a:rPr>
                        <a:t>Infinitive</a:t>
                      </a:r>
                      <a:endParaRPr lang="en-US" sz="2900" b="0" i="0" u="none" strike="noStrike">
                        <a:effectLst/>
                        <a:latin typeface="Arial" panose="020B0604020202020204" pitchFamily="34" charset="0"/>
                      </a:endParaRPr>
                    </a:p>
                  </a:txBody>
                  <a:tcPr marL="15604" marR="15604" marT="156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1800" b="0" i="0" u="none" strike="noStrike" dirty="0">
                          <a:solidFill>
                            <a:srgbClr val="000000"/>
                          </a:solidFill>
                          <a:effectLst/>
                          <a:latin typeface="Calibri" panose="020F0502020204030204" pitchFamily="34" charset="0"/>
                        </a:rPr>
                        <a:t>-di / -</a:t>
                      </a:r>
                      <a:r>
                        <a:rPr lang="en-US" sz="1800" b="0" i="0" u="none" strike="noStrike" dirty="0" err="1">
                          <a:solidFill>
                            <a:srgbClr val="000000"/>
                          </a:solidFill>
                          <a:effectLst/>
                          <a:latin typeface="Calibri" panose="020F0502020204030204" pitchFamily="34" charset="0"/>
                        </a:rPr>
                        <a:t>ti</a:t>
                      </a:r>
                      <a:r>
                        <a:rPr lang="en-US" sz="1800" b="0" i="0" u="none" strike="noStrike" dirty="0">
                          <a:solidFill>
                            <a:srgbClr val="000000"/>
                          </a:solidFill>
                          <a:effectLst/>
                          <a:latin typeface="Calibri" panose="020F0502020204030204" pitchFamily="34" charset="0"/>
                        </a:rPr>
                        <a:t>  </a:t>
                      </a:r>
                      <a:endParaRPr lang="en-US" sz="2900" b="0" i="0" u="none" strike="noStrike" dirty="0">
                        <a:effectLst/>
                        <a:latin typeface="Arial" panose="020B0604020202020204" pitchFamily="34" charset="0"/>
                      </a:endParaRPr>
                    </a:p>
                  </a:txBody>
                  <a:tcPr marL="15604" marR="15604" marT="156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5520171"/>
                  </a:ext>
                </a:extLst>
              </a:tr>
            </a:tbl>
          </a:graphicData>
        </a:graphic>
      </p:graphicFrame>
    </p:spTree>
    <p:extLst>
      <p:ext uri="{BB962C8B-B14F-4D97-AF65-F5344CB8AC3E}">
        <p14:creationId xmlns:p14="http://schemas.microsoft.com/office/powerpoint/2010/main" val="2593618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DD77349-6ADE-99FE-8E04-12919EE56F9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9" name="Rectangle 8">
              <a:extLst>
                <a:ext uri="{FF2B5EF4-FFF2-40B4-BE49-F238E27FC236}">
                  <a16:creationId xmlns:a16="http://schemas.microsoft.com/office/drawing/2014/main" id="{D5B2B92C-44DF-B41D-C67A-EBF175DF52C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1EB2F1-D26A-D7C9-E9AC-B63BE629A2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D16430-53D3-47E5-F4B8-B441E710D4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5AFC0F5D-2F5C-00B9-DB5A-0D5C3CBC984F}"/>
              </a:ext>
            </a:extLst>
          </p:cNvPr>
          <p:cNvSpPr>
            <a:spLocks noGrp="1"/>
          </p:cNvSpPr>
          <p:nvPr>
            <p:ph type="title"/>
          </p:nvPr>
        </p:nvSpPr>
        <p:spPr>
          <a:xfrm>
            <a:off x="876691" y="301843"/>
            <a:ext cx="10477109" cy="1003532"/>
          </a:xfrm>
        </p:spPr>
        <p:txBody>
          <a:bodyPr anchor="ctr">
            <a:normAutofit/>
          </a:bodyPr>
          <a:lstStyle/>
          <a:p>
            <a:r>
              <a:rPr lang="en-US" sz="3200" dirty="0">
                <a:solidFill>
                  <a:srgbClr val="FFFFFF"/>
                </a:solidFill>
              </a:rPr>
              <a:t>Final Suffixes – “Theme System</a:t>
            </a:r>
            <a:r>
              <a:rPr lang="en-US" sz="3200" dirty="0" smtClean="0">
                <a:solidFill>
                  <a:srgbClr val="FFFFFF"/>
                </a:solidFill>
              </a:rPr>
              <a:t>” – Not As Useful for our Purposes at NSU/CLMAP</a:t>
            </a:r>
            <a:endParaRPr lang="en-US" sz="3200" dirty="0">
              <a:solidFill>
                <a:srgbClr val="FFFFFF"/>
              </a:solidFill>
            </a:endParaRPr>
          </a:p>
        </p:txBody>
      </p:sp>
      <p:sp>
        <p:nvSpPr>
          <p:cNvPr id="3" name="Content Placeholder 2">
            <a:extLst>
              <a:ext uri="{FF2B5EF4-FFF2-40B4-BE49-F238E27FC236}">
                <a16:creationId xmlns:a16="http://schemas.microsoft.com/office/drawing/2014/main" id="{A6710211-E94A-E1D2-A657-D882EEB6F624}"/>
              </a:ext>
            </a:extLst>
          </p:cNvPr>
          <p:cNvSpPr>
            <a:spLocks noGrp="1"/>
          </p:cNvSpPr>
          <p:nvPr>
            <p:ph idx="1"/>
          </p:nvPr>
        </p:nvSpPr>
        <p:spPr>
          <a:xfrm>
            <a:off x="1510018" y="1821195"/>
            <a:ext cx="9496338" cy="4495715"/>
          </a:xfrm>
        </p:spPr>
        <p:txBody>
          <a:bodyPr vert="horz" lIns="91440" tIns="45720" rIns="91440" bIns="45720" rtlCol="0">
            <a:normAutofit/>
          </a:bodyPr>
          <a:lstStyle/>
          <a:p>
            <a:pPr lvl="1"/>
            <a:r>
              <a:rPr lang="en-US" sz="2800" dirty="0"/>
              <a:t>Verb Themes/Aspects</a:t>
            </a:r>
          </a:p>
          <a:p>
            <a:pPr lvl="2"/>
            <a:r>
              <a:rPr lang="en-US" dirty="0"/>
              <a:t>One way to think of Verb Stems in relation to their Final Suffixes is to break them down into Bases – Theme Suffixes – Tense Suffixes.</a:t>
            </a:r>
          </a:p>
          <a:p>
            <a:pPr lvl="2"/>
            <a:r>
              <a:rPr lang="en-US" dirty="0"/>
              <a:t>In this construction, we can gain a more granular understanding of what happens with each Verb Stem transition.</a:t>
            </a:r>
          </a:p>
          <a:p>
            <a:pPr lvl="2"/>
            <a:r>
              <a:rPr lang="en-US" dirty="0"/>
              <a:t>This method is particularly useful, if not necessary, when analyzing large sets of data to discover and understand patterns within the larger system and even predict changes that have sense been lost in the language.</a:t>
            </a:r>
          </a:p>
          <a:p>
            <a:pPr lvl="2"/>
            <a:r>
              <a:rPr lang="en-US" dirty="0"/>
              <a:t>This method is consistent with the work of Durbin Feeling in his Handbook of the Cherokee Verb in 2003, which also borrows its framework from William Cook’s </a:t>
            </a:r>
            <a:r>
              <a:rPr lang="en-US" i="1" dirty="0"/>
              <a:t>A Grammar of North Carolina Cherokee </a:t>
            </a:r>
            <a:r>
              <a:rPr lang="en-US" dirty="0"/>
              <a:t>(1979) and Duane King’s </a:t>
            </a:r>
            <a:r>
              <a:rPr lang="en-US" i="1" dirty="0"/>
              <a:t>A Grammar and Dictionary of the Cherokee Language</a:t>
            </a:r>
            <a:r>
              <a:rPr lang="en-US" dirty="0"/>
              <a:t> (1975).</a:t>
            </a:r>
          </a:p>
          <a:p>
            <a:pPr lvl="2"/>
            <a:r>
              <a:rPr lang="en-US" dirty="0"/>
              <a:t>See the following Chart for an example of this system.</a:t>
            </a:r>
          </a:p>
          <a:p>
            <a:pPr lvl="1"/>
            <a:endParaRPr lang="en-US" sz="2800" dirty="0"/>
          </a:p>
        </p:txBody>
      </p:sp>
    </p:spTree>
    <p:extLst>
      <p:ext uri="{BB962C8B-B14F-4D97-AF65-F5344CB8AC3E}">
        <p14:creationId xmlns:p14="http://schemas.microsoft.com/office/powerpoint/2010/main" val="8887898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1896</TotalTime>
  <Words>4633</Words>
  <Application>Microsoft Office PowerPoint</Application>
  <PresentationFormat>Widescreen</PresentationFormat>
  <Paragraphs>559</Paragraphs>
  <Slides>42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42</vt:i4>
      </vt:variant>
    </vt:vector>
  </HeadingPairs>
  <TitlesOfParts>
    <vt:vector size="48" baseType="lpstr">
      <vt:lpstr>Arial</vt:lpstr>
      <vt:lpstr>Calibri</vt:lpstr>
      <vt:lpstr>Calibri Light</vt:lpstr>
      <vt:lpstr>Times New Roman</vt:lpstr>
      <vt:lpstr>Office Theme</vt:lpstr>
      <vt:lpstr>Worksheet</vt:lpstr>
      <vt:lpstr>Cherokee Verbs</vt:lpstr>
      <vt:lpstr>Cherokee Verbs - Structure</vt:lpstr>
      <vt:lpstr>Cherokee Verbs – Key Components</vt:lpstr>
      <vt:lpstr>Cherokee Verbs – Key Components</vt:lpstr>
      <vt:lpstr>Cherokee Verbs – Pronominal Prefix – Set A (Action)</vt:lpstr>
      <vt:lpstr>Cherokee Verbs – Pronominal Prefix – Set B (Stative)</vt:lpstr>
      <vt:lpstr>Cherokee Verbs – Verb Stems</vt:lpstr>
      <vt:lpstr>Cherokee Verbs – Final Suffixes</vt:lpstr>
      <vt:lpstr>Final Suffixes – “Theme System” – Not As Useful for our Purposes at NSU/CLMAP</vt:lpstr>
      <vt:lpstr>PowerPoint Presentation</vt:lpstr>
      <vt:lpstr>Final Suffixes – “5-Stem System” – More Useful for our purposes at NSU/CLMAP</vt:lpstr>
      <vt:lpstr>Present Continuous Stem</vt:lpstr>
      <vt:lpstr>Incompletive Stem</vt:lpstr>
      <vt:lpstr>Immediate Stem</vt:lpstr>
      <vt:lpstr>Completive Stem</vt:lpstr>
      <vt:lpstr>Infinitive Stem</vt:lpstr>
      <vt:lpstr>Using the 5 Stems to Build Other Conjugations</vt:lpstr>
      <vt:lpstr>Building the Progressive Past and Progressive Future</vt:lpstr>
      <vt:lpstr>Building the Remote Past Completive and Reported Past Completive</vt:lpstr>
      <vt:lpstr>Building the Future Command and Future Completive</vt:lpstr>
      <vt:lpstr>Cherokee English Dictionary Entries</vt:lpstr>
      <vt:lpstr>Cherokee English Dictionary Entries Explained</vt:lpstr>
      <vt:lpstr>Cherokee English Dictionary Entries Explained</vt:lpstr>
      <vt:lpstr>Putting It All Together</vt:lpstr>
      <vt:lpstr>PowerPoint Presentation</vt:lpstr>
      <vt:lpstr>PowerPoint Presentation</vt:lpstr>
      <vt:lpstr>Let’s See We Can Build</vt:lpstr>
      <vt:lpstr>PowerPoint Presentation</vt:lpstr>
      <vt:lpstr>PowerPoint Presentation</vt:lpstr>
      <vt:lpstr>PowerPoint Presentation</vt:lpstr>
      <vt:lpstr>PowerPoint Presentation</vt:lpstr>
      <vt:lpstr>So, now what?</vt:lpstr>
      <vt:lpstr>More Pronominals! – Combined Local Pronominals</vt:lpstr>
      <vt:lpstr>Non-Singular Subject to Local Objects</vt:lpstr>
      <vt:lpstr>Non-Singular Subject to Local Objects</vt:lpstr>
      <vt:lpstr>Combined Local Subjects</vt:lpstr>
      <vt:lpstr>Combined Local Subjects</vt:lpstr>
      <vt:lpstr>Object Focused Pronominal Prefixes</vt:lpstr>
      <vt:lpstr>Object Focused Pronominal Prefixes</vt:lpstr>
      <vt:lpstr>Put Them All Together</vt:lpstr>
      <vt:lpstr>Reflexive Prefixes</vt:lpstr>
      <vt:lpstr>What else?</vt:lpstr>
    </vt:vector>
  </TitlesOfParts>
  <Company>Northeastern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Jeromy Miller</dc:creator>
  <cp:lastModifiedBy>Jeromy Miller</cp:lastModifiedBy>
  <cp:revision>43</cp:revision>
  <cp:lastPrinted>2023-09-22T15:54:49Z</cp:lastPrinted>
  <dcterms:created xsi:type="dcterms:W3CDTF">2023-08-18T15:57:36Z</dcterms:created>
  <dcterms:modified xsi:type="dcterms:W3CDTF">2024-03-22T20:48:21Z</dcterms:modified>
</cp:coreProperties>
</file>